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Lst>
  <p:notesMasterIdLst>
    <p:notesMasterId r:id="rId3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Geo" panose="02000603000000000000" pitchFamily="2"/>
      <p:regular r:id="rId42"/>
      <p:italic r:id="rId43"/>
    </p:embeddedFont>
    <p:embeddedFont>
      <p:font typeface="Source Sans Pro" panose="020B0503030403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g0cE+mEnO9G2of5HjDvoWUD1N+Y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slide" Target="slides/slide24.xml" /><Relationship Id="rId39" Type="http://schemas.openxmlformats.org/officeDocument/2006/relationships/font" Target="fonts/font2.fntdata" /><Relationship Id="rId3" Type="http://schemas.openxmlformats.org/officeDocument/2006/relationships/slide" Target="slides/slide1.xml" /><Relationship Id="rId21" Type="http://schemas.openxmlformats.org/officeDocument/2006/relationships/slide" Target="slides/slide19.xml" /><Relationship Id="rId34" Type="http://schemas.openxmlformats.org/officeDocument/2006/relationships/slide" Target="slides/slide32.xml" /><Relationship Id="rId42" Type="http://schemas.openxmlformats.org/officeDocument/2006/relationships/font" Target="fonts/font5.fntdata" /><Relationship Id="rId47" Type="http://schemas.openxmlformats.org/officeDocument/2006/relationships/font" Target="fonts/font10.fntdata" /><Relationship Id="rId50" Type="http://schemas.openxmlformats.org/officeDocument/2006/relationships/viewProps" Target="viewProps.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slide" Target="slides/slide31.xml" /><Relationship Id="rId38" Type="http://schemas.openxmlformats.org/officeDocument/2006/relationships/font" Target="fonts/font1.fntdata" /><Relationship Id="rId46" Type="http://schemas.openxmlformats.org/officeDocument/2006/relationships/font" Target="fonts/font9.fntdata"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slide" Target="slides/slide18.xml" /><Relationship Id="rId29" Type="http://schemas.openxmlformats.org/officeDocument/2006/relationships/slide" Target="slides/slide27.xml" /><Relationship Id="rId41" Type="http://schemas.openxmlformats.org/officeDocument/2006/relationships/font" Target="fonts/font4.fntdata"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slide" Target="slides/slide30.xml" /><Relationship Id="rId37" Type="http://schemas.openxmlformats.org/officeDocument/2006/relationships/notesMaster" Target="notesMasters/notesMaster1.xml" /><Relationship Id="rId40" Type="http://schemas.openxmlformats.org/officeDocument/2006/relationships/font" Target="fonts/font3.fntdata" /><Relationship Id="rId45" Type="http://schemas.openxmlformats.org/officeDocument/2006/relationships/font" Target="fonts/font8.fntdata"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slide" Target="slides/slide34.xml" /><Relationship Id="rId49" Type="http://schemas.openxmlformats.org/officeDocument/2006/relationships/presProps" Target="presProps.xml" /><Relationship Id="rId10" Type="http://schemas.openxmlformats.org/officeDocument/2006/relationships/slide" Target="slides/slide8.xml" /><Relationship Id="rId19" Type="http://schemas.openxmlformats.org/officeDocument/2006/relationships/slide" Target="slides/slide17.xml" /><Relationship Id="rId31" Type="http://schemas.openxmlformats.org/officeDocument/2006/relationships/slide" Target="slides/slide29.xml" /><Relationship Id="rId44" Type="http://schemas.openxmlformats.org/officeDocument/2006/relationships/font" Target="fonts/font7.fntdata" /><Relationship Id="rId52" Type="http://schemas.openxmlformats.org/officeDocument/2006/relationships/tableStyles" Target="tableStyles.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slide" Target="slides/slide28.xml" /><Relationship Id="rId35" Type="http://schemas.openxmlformats.org/officeDocument/2006/relationships/slide" Target="slides/slide33.xml" /><Relationship Id="rId43" Type="http://schemas.openxmlformats.org/officeDocument/2006/relationships/font" Target="fonts/font6.fntdata" /><Relationship Id="rId48" Type="http://customschemas.google.com/relationships/presentationmetadata" Target="metadata" /><Relationship Id="rId8" Type="http://schemas.openxmlformats.org/officeDocument/2006/relationships/slide" Target="slides/slide6.xml" /><Relationship Id="rId51"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7487002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659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4197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11bdd3a48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11bdd3a48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354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4236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3590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11bdd3a483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11bdd3a48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144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11bdd3a483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11bdd3a483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501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3221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9889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6567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9017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9574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6372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5662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149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8063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9268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0211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1918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37295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619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11bdd3a4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11bdd3a4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572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9817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3998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14659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41403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4390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11bdd3a48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11bdd3a48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352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11bdd3a48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11bdd3a48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28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0283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0136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3887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8430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
        <p:cNvGrpSpPr/>
        <p:nvPr/>
      </p:nvGrpSpPr>
      <p:grpSpPr>
        <a:xfrm>
          <a:off x="0" y="0"/>
          <a:ext cx="0" cy="0"/>
          <a:chOff x="0" y="0"/>
          <a:chExt cx="0" cy="0"/>
        </a:xfrm>
      </p:grpSpPr>
      <p:sp>
        <p:nvSpPr>
          <p:cNvPr id="14" name="Google Shape;14;p34"/>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4"/>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Geo"/>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34"/>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200"/>
              </a:spcBef>
              <a:spcAft>
                <a:spcPts val="0"/>
              </a:spcAft>
              <a:buSzPts val="2400"/>
              <a:buNone/>
              <a:defRPr sz="2400" cap="none">
                <a:solidFill>
                  <a:schemeClr val="dk1"/>
                </a:solidFill>
                <a:latin typeface="Arial"/>
                <a:ea typeface="Arial"/>
                <a:cs typeface="Arial"/>
                <a:sym typeface="Arial"/>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17" name="Google Shape;17;p34"/>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18" name="Google Shape;18;p3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3"/>
        <p:cNvGrpSpPr/>
        <p:nvPr/>
      </p:nvGrpSpPr>
      <p:grpSpPr>
        <a:xfrm>
          <a:off x="0" y="0"/>
          <a:ext cx="0" cy="0"/>
          <a:chOff x="0" y="0"/>
          <a:chExt cx="0" cy="0"/>
        </a:xfrm>
      </p:grpSpPr>
      <p:sp>
        <p:nvSpPr>
          <p:cNvPr id="84" name="Google Shape;84;p42"/>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2"/>
          <p:cNvSpPr txBox="1">
            <a:spLocks noGrp="1"/>
          </p:cNvSpPr>
          <p:nvPr>
            <p:ph type="title"/>
          </p:nvPr>
        </p:nvSpPr>
        <p:spPr>
          <a:xfrm>
            <a:off x="643466" y="786383"/>
            <a:ext cx="3517567" cy="2093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3600"/>
              <a:buFont typeface="Geo"/>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42"/>
          <p:cNvSpPr txBox="1">
            <a:spLocks noGrp="1"/>
          </p:cNvSpPr>
          <p:nvPr>
            <p:ph type="body" idx="1"/>
          </p:nvPr>
        </p:nvSpPr>
        <p:spPr>
          <a:xfrm>
            <a:off x="5458984" y="812799"/>
            <a:ext cx="5928344" cy="5294757"/>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7" name="Google Shape;87;p42"/>
          <p:cNvSpPr txBox="1">
            <a:spLocks noGrp="1"/>
          </p:cNvSpPr>
          <p:nvPr>
            <p:ph type="body" idx="2"/>
          </p:nvPr>
        </p:nvSpPr>
        <p:spPr>
          <a:xfrm>
            <a:off x="643465" y="3043050"/>
            <a:ext cx="3517567" cy="306450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1800"/>
              <a:buNone/>
              <a:defRPr sz="1800">
                <a:solidFill>
                  <a:srgbClr val="FFFFFF"/>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8" name="Google Shape;88;p42"/>
          <p:cNvSpPr txBox="1">
            <a:spLocks noGrp="1"/>
          </p:cNvSpPr>
          <p:nvPr>
            <p:ph type="dt" idx="10"/>
          </p:nvPr>
        </p:nvSpPr>
        <p:spPr>
          <a:xfrm>
            <a:off x="643464" y="6446520"/>
            <a:ext cx="351756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42"/>
          <p:cNvSpPr txBox="1">
            <a:spLocks noGrp="1"/>
          </p:cNvSpPr>
          <p:nvPr>
            <p:ph type="ftr" idx="11"/>
          </p:nvPr>
        </p:nvSpPr>
        <p:spPr>
          <a:xfrm>
            <a:off x="5458983" y="6446520"/>
            <a:ext cx="533401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900">
                <a:solidFill>
                  <a:schemeClr val="dk2"/>
                </a:solidFill>
                <a:latin typeface="Arial"/>
                <a:ea typeface="Arial"/>
                <a:cs typeface="Arial"/>
                <a:sym typeface="Arial"/>
              </a:defRPr>
            </a:lvl1pPr>
            <a:lvl2pPr marL="0" lvl="1" indent="0" algn="l">
              <a:spcBef>
                <a:spcPts val="0"/>
              </a:spcBef>
              <a:buNone/>
              <a:defRPr sz="900">
                <a:solidFill>
                  <a:schemeClr val="dk2"/>
                </a:solidFill>
                <a:latin typeface="Arial"/>
                <a:ea typeface="Arial"/>
                <a:cs typeface="Arial"/>
                <a:sym typeface="Arial"/>
              </a:defRPr>
            </a:lvl2pPr>
            <a:lvl3pPr marL="0" lvl="2" indent="0" algn="l">
              <a:spcBef>
                <a:spcPts val="0"/>
              </a:spcBef>
              <a:buNone/>
              <a:defRPr sz="900">
                <a:solidFill>
                  <a:schemeClr val="dk2"/>
                </a:solidFill>
                <a:latin typeface="Arial"/>
                <a:ea typeface="Arial"/>
                <a:cs typeface="Arial"/>
                <a:sym typeface="Arial"/>
              </a:defRPr>
            </a:lvl3pPr>
            <a:lvl4pPr marL="0" lvl="3" indent="0" algn="l">
              <a:spcBef>
                <a:spcPts val="0"/>
              </a:spcBef>
              <a:buNone/>
              <a:defRPr sz="900">
                <a:solidFill>
                  <a:schemeClr val="dk2"/>
                </a:solidFill>
                <a:latin typeface="Arial"/>
                <a:ea typeface="Arial"/>
                <a:cs typeface="Arial"/>
                <a:sym typeface="Arial"/>
              </a:defRPr>
            </a:lvl4pPr>
            <a:lvl5pPr marL="0" lvl="4" indent="0" algn="l">
              <a:spcBef>
                <a:spcPts val="0"/>
              </a:spcBef>
              <a:buNone/>
              <a:defRPr sz="900">
                <a:solidFill>
                  <a:schemeClr val="dk2"/>
                </a:solidFill>
                <a:latin typeface="Arial"/>
                <a:ea typeface="Arial"/>
                <a:cs typeface="Arial"/>
                <a:sym typeface="Arial"/>
              </a:defRPr>
            </a:lvl5pPr>
            <a:lvl6pPr marL="0" lvl="5" indent="0" algn="l">
              <a:spcBef>
                <a:spcPts val="0"/>
              </a:spcBef>
              <a:buNone/>
              <a:defRPr sz="900">
                <a:solidFill>
                  <a:schemeClr val="dk2"/>
                </a:solidFill>
                <a:latin typeface="Arial"/>
                <a:ea typeface="Arial"/>
                <a:cs typeface="Arial"/>
                <a:sym typeface="Arial"/>
              </a:defRPr>
            </a:lvl6pPr>
            <a:lvl7pPr marL="0" lvl="6" indent="0" algn="l">
              <a:spcBef>
                <a:spcPts val="0"/>
              </a:spcBef>
              <a:buNone/>
              <a:defRPr sz="900">
                <a:solidFill>
                  <a:schemeClr val="dk2"/>
                </a:solidFill>
                <a:latin typeface="Arial"/>
                <a:ea typeface="Arial"/>
                <a:cs typeface="Arial"/>
                <a:sym typeface="Arial"/>
              </a:defRPr>
            </a:lvl7pPr>
            <a:lvl8pPr marL="0" lvl="7" indent="0" algn="l">
              <a:spcBef>
                <a:spcPts val="0"/>
              </a:spcBef>
              <a:buNone/>
              <a:defRPr sz="900">
                <a:solidFill>
                  <a:schemeClr val="dk2"/>
                </a:solidFill>
                <a:latin typeface="Arial"/>
                <a:ea typeface="Arial"/>
                <a:cs typeface="Arial"/>
                <a:sym typeface="Arial"/>
              </a:defRPr>
            </a:lvl8pPr>
            <a:lvl9pPr marL="0" lvl="8" indent="0" algn="l">
              <a:spcBef>
                <a:spcPts val="0"/>
              </a:spcBef>
              <a:buNone/>
              <a:defRPr sz="900">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91"/>
        <p:cNvGrpSpPr/>
        <p:nvPr/>
      </p:nvGrpSpPr>
      <p:grpSpPr>
        <a:xfrm>
          <a:off x="0" y="0"/>
          <a:ext cx="0" cy="0"/>
          <a:chOff x="0" y="0"/>
          <a:chExt cx="0" cy="0"/>
        </a:xfrm>
      </p:grpSpPr>
      <p:sp>
        <p:nvSpPr>
          <p:cNvPr id="92" name="Google Shape;92;p43"/>
          <p:cNvSpPr/>
          <p:nvPr/>
        </p:nvSpPr>
        <p:spPr>
          <a:xfrm>
            <a:off x="0" y="4578350"/>
            <a:ext cx="12188825" cy="227965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3"/>
          <p:cNvSpPr>
            <a:spLocks noGrp="1"/>
          </p:cNvSpPr>
          <p:nvPr>
            <p:ph type="pic" idx="2"/>
          </p:nvPr>
        </p:nvSpPr>
        <p:spPr>
          <a:xfrm>
            <a:off x="15" y="0"/>
            <a:ext cx="12191985" cy="4578350"/>
          </a:xfrm>
          <a:prstGeom prst="rect">
            <a:avLst/>
          </a:prstGeom>
          <a:solidFill>
            <a:srgbClr val="D8D8D8"/>
          </a:solidFill>
          <a:ln>
            <a:noFill/>
          </a:ln>
        </p:spPr>
      </p:sp>
      <p:sp>
        <p:nvSpPr>
          <p:cNvPr id="94" name="Google Shape;94;p43"/>
          <p:cNvSpPr txBox="1">
            <a:spLocks noGrp="1"/>
          </p:cNvSpPr>
          <p:nvPr>
            <p:ph type="title"/>
          </p:nvPr>
        </p:nvSpPr>
        <p:spPr>
          <a:xfrm>
            <a:off x="1097279" y="4799362"/>
            <a:ext cx="10113645" cy="743682"/>
          </a:xfrm>
          <a:prstGeom prst="rect">
            <a:avLst/>
          </a:prstGeom>
          <a:noFill/>
          <a:ln>
            <a:noFill/>
          </a:ln>
        </p:spPr>
        <p:txBody>
          <a:bodyPr spcFirstLastPara="1" wrap="square" lIns="91425" tIns="0" rIns="91425" bIns="0" anchor="b" anchorCtr="0">
            <a:noAutofit/>
          </a:bodyPr>
          <a:lstStyle>
            <a:lvl1pPr lvl="0" algn="l">
              <a:lnSpc>
                <a:spcPct val="90000"/>
              </a:lnSpc>
              <a:spcBef>
                <a:spcPts val="0"/>
              </a:spcBef>
              <a:spcAft>
                <a:spcPts val="0"/>
              </a:spcAft>
              <a:buClr>
                <a:srgbClr val="FFFFFF"/>
              </a:buClr>
              <a:buSzPts val="3600"/>
              <a:buFont typeface="Geo"/>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43"/>
          <p:cNvSpPr txBox="1">
            <a:spLocks noGrp="1"/>
          </p:cNvSpPr>
          <p:nvPr>
            <p:ph type="body" idx="1"/>
          </p:nvPr>
        </p:nvSpPr>
        <p:spPr>
          <a:xfrm>
            <a:off x="1097279" y="5715000"/>
            <a:ext cx="10113264" cy="609600"/>
          </a:xfrm>
          <a:prstGeom prst="rect">
            <a:avLst/>
          </a:prstGeom>
          <a:noFill/>
          <a:ln>
            <a:noFill/>
          </a:ln>
        </p:spPr>
        <p:txBody>
          <a:bodyPr spcFirstLastPara="1" wrap="square" lIns="91425" tIns="0" rIns="91425" bIns="0" anchor="t" anchorCtr="0">
            <a:normAutofit/>
          </a:bodyPr>
          <a:lstStyle>
            <a:lvl1pPr marL="457200" lvl="0" indent="-228600" algn="l">
              <a:lnSpc>
                <a:spcPct val="110000"/>
              </a:lnSpc>
              <a:spcBef>
                <a:spcPts val="0"/>
              </a:spcBef>
              <a:spcAft>
                <a:spcPts val="0"/>
              </a:spcAft>
              <a:buSzPts val="1800"/>
              <a:buNone/>
              <a:defRPr sz="1800">
                <a:solidFill>
                  <a:srgbClr val="FFFFFF"/>
                </a:solidFill>
              </a:defRPr>
            </a:lvl1pPr>
            <a:lvl2pPr marL="914400" lvl="1" indent="-228600" algn="l">
              <a:lnSpc>
                <a:spcPct val="100000"/>
              </a:lnSpc>
              <a:spcBef>
                <a:spcPts val="6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96" name="Google Shape;96;p4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4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4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6"/>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36"/>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6"/>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6"/>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sp>
        <p:nvSpPr>
          <p:cNvPr id="36" name="Google Shape;36;p3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5"/>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8" name="Google Shape;38;p35"/>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5"/>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5"/>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41"/>
        <p:cNvGrpSpPr/>
        <p:nvPr/>
      </p:nvGrpSpPr>
      <p:grpSpPr>
        <a:xfrm>
          <a:off x="0" y="0"/>
          <a:ext cx="0" cy="0"/>
          <a:chOff x="0" y="0"/>
          <a:chExt cx="0" cy="0"/>
        </a:xfrm>
      </p:grpSpPr>
      <p:sp>
        <p:nvSpPr>
          <p:cNvPr id="42" name="Google Shape;42;p33"/>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3"/>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Geo"/>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33"/>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200"/>
              </a:spcBef>
              <a:spcAft>
                <a:spcPts val="0"/>
              </a:spcAft>
              <a:buSzPts val="2400"/>
              <a:buNone/>
              <a:defRPr sz="2400" cap="none">
                <a:solidFill>
                  <a:schemeClr val="dk1"/>
                </a:solidFill>
                <a:latin typeface="Arial"/>
                <a:ea typeface="Arial"/>
                <a:cs typeface="Arial"/>
                <a:sym typeface="Arial"/>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45" name="Google Shape;45;p33"/>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46" name="Google Shape;46;p3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49"/>
        <p:cNvGrpSpPr/>
        <p:nvPr/>
      </p:nvGrpSpPr>
      <p:grpSpPr>
        <a:xfrm>
          <a:off x="0" y="0"/>
          <a:ext cx="0" cy="0"/>
          <a:chOff x="0" y="0"/>
          <a:chExt cx="0" cy="0"/>
        </a:xfrm>
      </p:grpSpPr>
      <p:sp>
        <p:nvSpPr>
          <p:cNvPr id="50" name="Google Shape;50;p37"/>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7"/>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Geo"/>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37"/>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2400"/>
              <a:buNone/>
              <a:defRPr sz="2400" cap="none">
                <a:solidFill>
                  <a:schemeClr val="dk1"/>
                </a:solidFill>
                <a:latin typeface="Arial"/>
                <a:ea typeface="Arial"/>
                <a:cs typeface="Arial"/>
                <a:sym typeface="Arial"/>
              </a:defRPr>
            </a:lvl1pPr>
            <a:lvl2pPr marL="914400" lvl="1" indent="-228600" algn="l">
              <a:lnSpc>
                <a:spcPct val="100000"/>
              </a:lnSpc>
              <a:spcBef>
                <a:spcPts val="200"/>
              </a:spcBef>
              <a:spcAft>
                <a:spcPts val="0"/>
              </a:spcAft>
              <a:buClr>
                <a:srgbClr val="888888"/>
              </a:buClr>
              <a:buSzPts val="1800"/>
              <a:buNone/>
              <a:defRPr sz="1800">
                <a:solidFill>
                  <a:srgbClr val="888888"/>
                </a:solidFill>
              </a:defRPr>
            </a:lvl2pPr>
            <a:lvl3pPr marL="1371600" lvl="2" indent="-228600" algn="l">
              <a:lnSpc>
                <a:spcPct val="100000"/>
              </a:lnSpc>
              <a:spcBef>
                <a:spcPts val="400"/>
              </a:spcBef>
              <a:spcAft>
                <a:spcPts val="0"/>
              </a:spcAft>
              <a:buClr>
                <a:srgbClr val="888888"/>
              </a:buClr>
              <a:buSzPts val="1600"/>
              <a:buNone/>
              <a:defRPr sz="1600">
                <a:solidFill>
                  <a:srgbClr val="888888"/>
                </a:solidFill>
              </a:defRPr>
            </a:lvl3pPr>
            <a:lvl4pPr marL="1828800" lvl="3" indent="-228600" algn="l">
              <a:lnSpc>
                <a:spcPct val="100000"/>
              </a:lnSpc>
              <a:spcBef>
                <a:spcPts val="400"/>
              </a:spcBef>
              <a:spcAft>
                <a:spcPts val="0"/>
              </a:spcAft>
              <a:buClr>
                <a:srgbClr val="888888"/>
              </a:buClr>
              <a:buSzPts val="1400"/>
              <a:buNone/>
              <a:defRPr sz="1400">
                <a:solidFill>
                  <a:srgbClr val="888888"/>
                </a:solidFill>
              </a:defRPr>
            </a:lvl4pPr>
            <a:lvl5pPr marL="2286000" lvl="4" indent="-228600" algn="l">
              <a:lnSpc>
                <a:spcPct val="10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53" name="Google Shape;53;p37"/>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54" name="Google Shape;54;p37"/>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37"/>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7"/>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7"/>
        <p:cNvGrpSpPr/>
        <p:nvPr/>
      </p:nvGrpSpPr>
      <p:grpSpPr>
        <a:xfrm>
          <a:off x="0" y="0"/>
          <a:ext cx="0" cy="0"/>
          <a:chOff x="0" y="0"/>
          <a:chExt cx="0" cy="0"/>
        </a:xfrm>
      </p:grpSpPr>
      <p:sp>
        <p:nvSpPr>
          <p:cNvPr id="58" name="Google Shape;58;p3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38"/>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0" name="Google Shape;60;p38"/>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1" name="Google Shape;61;p38"/>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8"/>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8"/>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4"/>
        <p:cNvGrpSpPr/>
        <p:nvPr/>
      </p:nvGrpSpPr>
      <p:grpSpPr>
        <a:xfrm>
          <a:off x="0" y="0"/>
          <a:ext cx="0" cy="0"/>
          <a:chOff x="0" y="0"/>
          <a:chExt cx="0" cy="0"/>
        </a:xfrm>
      </p:grpSpPr>
      <p:sp>
        <p:nvSpPr>
          <p:cNvPr id="65" name="Google Shape;65;p3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39"/>
          <p:cNvSpPr txBox="1">
            <a:spLocks noGrp="1"/>
          </p:cNvSpPr>
          <p:nvPr>
            <p:ph type="body" idx="1"/>
          </p:nvPr>
        </p:nvSpPr>
        <p:spPr>
          <a:xfrm>
            <a:off x="1097280"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7" name="Google Shape;67;p39"/>
          <p:cNvSpPr txBox="1">
            <a:spLocks noGrp="1"/>
          </p:cNvSpPr>
          <p:nvPr>
            <p:ph type="body" idx="2"/>
          </p:nvPr>
        </p:nvSpPr>
        <p:spPr>
          <a:xfrm>
            <a:off x="1097280" y="2958274"/>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8" name="Google Shape;68;p39"/>
          <p:cNvSpPr txBox="1">
            <a:spLocks noGrp="1"/>
          </p:cNvSpPr>
          <p:nvPr>
            <p:ph type="body" idx="3"/>
          </p:nvPr>
        </p:nvSpPr>
        <p:spPr>
          <a:xfrm>
            <a:off x="6515944"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9" name="Google Shape;69;p39"/>
          <p:cNvSpPr txBox="1">
            <a:spLocks noGrp="1"/>
          </p:cNvSpPr>
          <p:nvPr>
            <p:ph type="body" idx="4"/>
          </p:nvPr>
        </p:nvSpPr>
        <p:spPr>
          <a:xfrm>
            <a:off x="6515944" y="2958273"/>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0" name="Google Shape;70;p39"/>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9"/>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9"/>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4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78"/>
        <p:cNvGrpSpPr/>
        <p:nvPr/>
      </p:nvGrpSpPr>
      <p:grpSpPr>
        <a:xfrm>
          <a:off x="0" y="0"/>
          <a:ext cx="0" cy="0"/>
          <a:chOff x="0" y="0"/>
          <a:chExt cx="0" cy="0"/>
        </a:xfrm>
      </p:grpSpPr>
      <p:sp>
        <p:nvSpPr>
          <p:cNvPr id="79" name="Google Shape;79;p4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 /><Relationship Id="rId3" Type="http://schemas.openxmlformats.org/officeDocument/2006/relationships/slideLayout" Target="../slideLayouts/slideLayout5.xml" /><Relationship Id="rId7" Type="http://schemas.openxmlformats.org/officeDocument/2006/relationships/slideLayout" Target="../slideLayouts/slideLayout9.xml" /><Relationship Id="rId2" Type="http://schemas.openxmlformats.org/officeDocument/2006/relationships/slideLayout" Target="../slideLayouts/slideLayout4.xml" /><Relationship Id="rId1" Type="http://schemas.openxmlformats.org/officeDocument/2006/relationships/slideLayout" Target="../slideLayouts/slideLayout3.xml" /><Relationship Id="rId6" Type="http://schemas.openxmlformats.org/officeDocument/2006/relationships/slideLayout" Target="../slideLayouts/slideLayout8.xml" /><Relationship Id="rId5" Type="http://schemas.openxmlformats.org/officeDocument/2006/relationships/slideLayout" Target="../slideLayouts/slideLayout7.xml" /><Relationship Id="rId10" Type="http://schemas.openxmlformats.org/officeDocument/2006/relationships/theme" Target="../theme/theme2.xml" /><Relationship Id="rId4" Type="http://schemas.openxmlformats.org/officeDocument/2006/relationships/slideLayout" Target="../slideLayouts/slideLayout6.xml" /><Relationship Id="rId9" Type="http://schemas.openxmlformats.org/officeDocument/2006/relationships/slideLayout" Target="../slideLayouts/slideLayout1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2"/>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3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3F3F3F"/>
              </a:buClr>
              <a:buSzPts val="4600"/>
              <a:buFont typeface="Geo"/>
              <a:buNone/>
              <a:defRPr sz="4600" b="0" i="0" u="none" strike="noStrike" cap="none">
                <a:solidFill>
                  <a:srgbClr val="3F3F3F"/>
                </a:solidFill>
                <a:latin typeface="Geo"/>
                <a:ea typeface="Geo"/>
                <a:cs typeface="Geo"/>
                <a:sym typeface="Ge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32"/>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55600" algn="l" rtl="0">
              <a:lnSpc>
                <a:spcPct val="110000"/>
              </a:lnSpc>
              <a:spcBef>
                <a:spcPts val="1200"/>
              </a:spcBef>
              <a:spcAft>
                <a:spcPts val="0"/>
              </a:spcAft>
              <a:buClr>
                <a:schemeClr val="accent1"/>
              </a:buClr>
              <a:buSzPts val="2000"/>
              <a:buFont typeface="Calibri"/>
              <a:buChar char=" "/>
              <a:defRPr sz="2000" b="0" i="0" u="none" strike="noStrike" cap="none">
                <a:solidFill>
                  <a:srgbClr val="3F3F3F"/>
                </a:solidFill>
                <a:latin typeface="Arial"/>
                <a:ea typeface="Arial"/>
                <a:cs typeface="Arial"/>
                <a:sym typeface="Arial"/>
              </a:defRPr>
            </a:lvl1pPr>
            <a:lvl2pPr marL="914400" marR="0" lvl="1" indent="-342900" algn="l" rtl="0">
              <a:lnSpc>
                <a:spcPct val="100000"/>
              </a:lnSpc>
              <a:spcBef>
                <a:spcPts val="200"/>
              </a:spcBef>
              <a:spcAft>
                <a:spcPts val="0"/>
              </a:spcAft>
              <a:buClr>
                <a:srgbClr val="3F3F3F"/>
              </a:buClr>
              <a:buSzPts val="1800"/>
              <a:buFont typeface="Calibri"/>
              <a:buChar char="◦"/>
              <a:defRPr sz="1800" b="0" i="0" u="none" strike="noStrike" cap="none">
                <a:solidFill>
                  <a:srgbClr val="3F3F3F"/>
                </a:solidFill>
                <a:latin typeface="Arial"/>
                <a:ea typeface="Arial"/>
                <a:cs typeface="Arial"/>
                <a:sym typeface="Arial"/>
              </a:defRPr>
            </a:lvl2pPr>
            <a:lvl3pPr marL="1371600" marR="0" lvl="2" indent="-317500" algn="l" rtl="0">
              <a:lnSpc>
                <a:spcPct val="100000"/>
              </a:lnSpc>
              <a:spcBef>
                <a:spcPts val="400"/>
              </a:spcBef>
              <a:spcAft>
                <a:spcPts val="0"/>
              </a:spcAft>
              <a:buClr>
                <a:srgbClr val="3F3F3F"/>
              </a:buClr>
              <a:buSzPts val="1400"/>
              <a:buFont typeface="Calibri"/>
              <a:buChar char="◦"/>
              <a:defRPr sz="1400" b="0" i="0" u="none" strike="noStrike" cap="none">
                <a:solidFill>
                  <a:srgbClr val="3F3F3F"/>
                </a:solidFill>
                <a:latin typeface="Arial"/>
                <a:ea typeface="Arial"/>
                <a:cs typeface="Arial"/>
                <a:sym typeface="Arial"/>
              </a:defRPr>
            </a:lvl3pPr>
            <a:lvl4pPr marL="1828800" marR="0" lvl="3" indent="-317500" algn="l" rtl="0">
              <a:lnSpc>
                <a:spcPct val="100000"/>
              </a:lnSpc>
              <a:spcBef>
                <a:spcPts val="400"/>
              </a:spcBef>
              <a:spcAft>
                <a:spcPts val="0"/>
              </a:spcAft>
              <a:buClr>
                <a:srgbClr val="3F3F3F"/>
              </a:buClr>
              <a:buSzPts val="1400"/>
              <a:buFont typeface="Calibri"/>
              <a:buChar char="◦"/>
              <a:defRPr sz="1400" b="0" i="0" u="none" strike="noStrike" cap="none">
                <a:solidFill>
                  <a:srgbClr val="3F3F3F"/>
                </a:solidFill>
                <a:latin typeface="Arial"/>
                <a:ea typeface="Arial"/>
                <a:cs typeface="Arial"/>
                <a:sym typeface="Arial"/>
              </a:defRPr>
            </a:lvl4pPr>
            <a:lvl5pPr marL="2286000" marR="0" lvl="4" indent="-317500" algn="l" rtl="0">
              <a:lnSpc>
                <a:spcPct val="100000"/>
              </a:lnSpc>
              <a:spcBef>
                <a:spcPts val="400"/>
              </a:spcBef>
              <a:spcAft>
                <a:spcPts val="0"/>
              </a:spcAft>
              <a:buClr>
                <a:srgbClr val="3F3F3F"/>
              </a:buClr>
              <a:buSzPts val="1400"/>
              <a:buFont typeface="Calibri"/>
              <a:buChar char="◦"/>
              <a:defRPr sz="1400" b="0" i="0" u="none" strike="noStrike" cap="none">
                <a:solidFill>
                  <a:srgbClr val="3F3F3F"/>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9" name="Google Shape;9;p3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3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 name="Google Shape;11;p3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900" b="0" i="0" u="none" strike="noStrike" cap="none">
                <a:solidFill>
                  <a:srgbClr val="FFFFFF"/>
                </a:solidFill>
                <a:latin typeface="Arial"/>
                <a:ea typeface="Arial"/>
                <a:cs typeface="Arial"/>
                <a:sym typeface="Arial"/>
              </a:defRPr>
            </a:lvl1pPr>
            <a:lvl2pPr marL="0" marR="0" lvl="1" indent="0" algn="l" rtl="0">
              <a:spcBef>
                <a:spcPts val="0"/>
              </a:spcBef>
              <a:buNone/>
              <a:defRPr sz="900" b="0" i="0" u="none" strike="noStrike" cap="none">
                <a:solidFill>
                  <a:srgbClr val="FFFFFF"/>
                </a:solidFill>
                <a:latin typeface="Arial"/>
                <a:ea typeface="Arial"/>
                <a:cs typeface="Arial"/>
                <a:sym typeface="Arial"/>
              </a:defRPr>
            </a:lvl2pPr>
            <a:lvl3pPr marL="0" marR="0" lvl="2" indent="0" algn="l" rtl="0">
              <a:spcBef>
                <a:spcPts val="0"/>
              </a:spcBef>
              <a:buNone/>
              <a:defRPr sz="900" b="0" i="0" u="none" strike="noStrike" cap="none">
                <a:solidFill>
                  <a:srgbClr val="FFFFFF"/>
                </a:solidFill>
                <a:latin typeface="Arial"/>
                <a:ea typeface="Arial"/>
                <a:cs typeface="Arial"/>
                <a:sym typeface="Arial"/>
              </a:defRPr>
            </a:lvl3pPr>
            <a:lvl4pPr marL="0" marR="0" lvl="3" indent="0" algn="l" rtl="0">
              <a:spcBef>
                <a:spcPts val="0"/>
              </a:spcBef>
              <a:buNone/>
              <a:defRPr sz="900" b="0" i="0" u="none" strike="noStrike" cap="none">
                <a:solidFill>
                  <a:srgbClr val="FFFFFF"/>
                </a:solidFill>
                <a:latin typeface="Arial"/>
                <a:ea typeface="Arial"/>
                <a:cs typeface="Arial"/>
                <a:sym typeface="Arial"/>
              </a:defRPr>
            </a:lvl4pPr>
            <a:lvl5pPr marL="0" marR="0" lvl="4" indent="0" algn="l" rtl="0">
              <a:spcBef>
                <a:spcPts val="0"/>
              </a:spcBef>
              <a:buNone/>
              <a:defRPr sz="900" b="0" i="0" u="none" strike="noStrike" cap="none">
                <a:solidFill>
                  <a:srgbClr val="FFFFFF"/>
                </a:solidFill>
                <a:latin typeface="Arial"/>
                <a:ea typeface="Arial"/>
                <a:cs typeface="Arial"/>
                <a:sym typeface="Arial"/>
              </a:defRPr>
            </a:lvl5pPr>
            <a:lvl6pPr marL="0" marR="0" lvl="5" indent="0" algn="l" rtl="0">
              <a:spcBef>
                <a:spcPts val="0"/>
              </a:spcBef>
              <a:buNone/>
              <a:defRPr sz="900" b="0" i="0" u="none" strike="noStrike" cap="none">
                <a:solidFill>
                  <a:srgbClr val="FFFFFF"/>
                </a:solidFill>
                <a:latin typeface="Arial"/>
                <a:ea typeface="Arial"/>
                <a:cs typeface="Arial"/>
                <a:sym typeface="Arial"/>
              </a:defRPr>
            </a:lvl6pPr>
            <a:lvl7pPr marL="0" marR="0" lvl="6" indent="0" algn="l" rtl="0">
              <a:spcBef>
                <a:spcPts val="0"/>
              </a:spcBef>
              <a:buNone/>
              <a:defRPr sz="900" b="0" i="0" u="none" strike="noStrike" cap="none">
                <a:solidFill>
                  <a:srgbClr val="FFFFFF"/>
                </a:solidFill>
                <a:latin typeface="Arial"/>
                <a:ea typeface="Arial"/>
                <a:cs typeface="Arial"/>
                <a:sym typeface="Arial"/>
              </a:defRPr>
            </a:lvl7pPr>
            <a:lvl8pPr marL="0" marR="0" lvl="7" indent="0" algn="l" rtl="0">
              <a:spcBef>
                <a:spcPts val="0"/>
              </a:spcBef>
              <a:buNone/>
              <a:defRPr sz="900" b="0" i="0" u="none" strike="noStrike" cap="none">
                <a:solidFill>
                  <a:srgbClr val="FFFFFF"/>
                </a:solidFill>
                <a:latin typeface="Arial"/>
                <a:ea typeface="Arial"/>
                <a:cs typeface="Arial"/>
                <a:sym typeface="Arial"/>
              </a:defRPr>
            </a:lvl8pPr>
            <a:lvl9pPr marL="0" marR="0" lvl="8" indent="0" algn="l" rtl="0">
              <a:spcBef>
                <a:spcPts val="0"/>
              </a:spcBef>
              <a:buNone/>
              <a:defRPr sz="9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cxnSp>
        <p:nvCxnSpPr>
          <p:cNvPr id="12" name="Google Shape;12;p32"/>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
        <p:cNvGrpSpPr/>
        <p:nvPr/>
      </p:nvGrpSpPr>
      <p:grpSpPr>
        <a:xfrm>
          <a:off x="0" y="0"/>
          <a:ext cx="0" cy="0"/>
          <a:chOff x="0" y="0"/>
          <a:chExt cx="0" cy="0"/>
        </a:xfrm>
      </p:grpSpPr>
      <p:sp>
        <p:nvSpPr>
          <p:cNvPr id="28" name="Google Shape;28;p3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3F3F3F"/>
              </a:buClr>
              <a:buSzPts val="4600"/>
              <a:buFont typeface="Geo"/>
              <a:buNone/>
              <a:defRPr sz="4600" b="0" i="0" u="none" strike="noStrike" cap="none">
                <a:solidFill>
                  <a:srgbClr val="3F3F3F"/>
                </a:solidFill>
                <a:latin typeface="Geo"/>
                <a:ea typeface="Geo"/>
                <a:cs typeface="Geo"/>
                <a:sym typeface="Ge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31"/>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55600" algn="l" rtl="0">
              <a:lnSpc>
                <a:spcPct val="110000"/>
              </a:lnSpc>
              <a:spcBef>
                <a:spcPts val="1200"/>
              </a:spcBef>
              <a:spcAft>
                <a:spcPts val="0"/>
              </a:spcAft>
              <a:buClr>
                <a:schemeClr val="accent1"/>
              </a:buClr>
              <a:buSzPts val="2000"/>
              <a:buFont typeface="Calibri"/>
              <a:buChar char=" "/>
              <a:defRPr sz="2000" b="0" i="0" u="none" strike="noStrike" cap="none">
                <a:solidFill>
                  <a:srgbClr val="3F3F3F"/>
                </a:solidFill>
                <a:latin typeface="Arial"/>
                <a:ea typeface="Arial"/>
                <a:cs typeface="Arial"/>
                <a:sym typeface="Arial"/>
              </a:defRPr>
            </a:lvl1pPr>
            <a:lvl2pPr marL="914400" marR="0" lvl="1" indent="-342900" algn="l" rtl="0">
              <a:lnSpc>
                <a:spcPct val="100000"/>
              </a:lnSpc>
              <a:spcBef>
                <a:spcPts val="200"/>
              </a:spcBef>
              <a:spcAft>
                <a:spcPts val="0"/>
              </a:spcAft>
              <a:buClr>
                <a:srgbClr val="3F3F3F"/>
              </a:buClr>
              <a:buSzPts val="1800"/>
              <a:buFont typeface="Calibri"/>
              <a:buChar char="◦"/>
              <a:defRPr sz="1800" b="0" i="0" u="none" strike="noStrike" cap="none">
                <a:solidFill>
                  <a:srgbClr val="3F3F3F"/>
                </a:solidFill>
                <a:latin typeface="Arial"/>
                <a:ea typeface="Arial"/>
                <a:cs typeface="Arial"/>
                <a:sym typeface="Arial"/>
              </a:defRPr>
            </a:lvl2pPr>
            <a:lvl3pPr marL="1371600" marR="0" lvl="2" indent="-317500" algn="l" rtl="0">
              <a:lnSpc>
                <a:spcPct val="100000"/>
              </a:lnSpc>
              <a:spcBef>
                <a:spcPts val="400"/>
              </a:spcBef>
              <a:spcAft>
                <a:spcPts val="0"/>
              </a:spcAft>
              <a:buClr>
                <a:srgbClr val="3F3F3F"/>
              </a:buClr>
              <a:buSzPts val="1400"/>
              <a:buFont typeface="Calibri"/>
              <a:buChar char="◦"/>
              <a:defRPr sz="1400" b="0" i="0" u="none" strike="noStrike" cap="none">
                <a:solidFill>
                  <a:srgbClr val="3F3F3F"/>
                </a:solidFill>
                <a:latin typeface="Arial"/>
                <a:ea typeface="Arial"/>
                <a:cs typeface="Arial"/>
                <a:sym typeface="Arial"/>
              </a:defRPr>
            </a:lvl3pPr>
            <a:lvl4pPr marL="1828800" marR="0" lvl="3" indent="-317500" algn="l" rtl="0">
              <a:lnSpc>
                <a:spcPct val="100000"/>
              </a:lnSpc>
              <a:spcBef>
                <a:spcPts val="400"/>
              </a:spcBef>
              <a:spcAft>
                <a:spcPts val="0"/>
              </a:spcAft>
              <a:buClr>
                <a:srgbClr val="3F3F3F"/>
              </a:buClr>
              <a:buSzPts val="1400"/>
              <a:buFont typeface="Calibri"/>
              <a:buChar char="◦"/>
              <a:defRPr sz="1400" b="0" i="0" u="none" strike="noStrike" cap="none">
                <a:solidFill>
                  <a:srgbClr val="3F3F3F"/>
                </a:solidFill>
                <a:latin typeface="Arial"/>
                <a:ea typeface="Arial"/>
                <a:cs typeface="Arial"/>
                <a:sym typeface="Arial"/>
              </a:defRPr>
            </a:lvl4pPr>
            <a:lvl5pPr marL="2286000" marR="0" lvl="4" indent="-317500" algn="l" rtl="0">
              <a:lnSpc>
                <a:spcPct val="100000"/>
              </a:lnSpc>
              <a:spcBef>
                <a:spcPts val="400"/>
              </a:spcBef>
              <a:spcAft>
                <a:spcPts val="0"/>
              </a:spcAft>
              <a:buClr>
                <a:srgbClr val="3F3F3F"/>
              </a:buClr>
              <a:buSzPts val="1400"/>
              <a:buFont typeface="Calibri"/>
              <a:buChar char="◦"/>
              <a:defRPr sz="1400" b="0" i="0" u="none" strike="noStrike" cap="none">
                <a:solidFill>
                  <a:srgbClr val="3F3F3F"/>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31" name="Google Shape;31;p3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2" name="Google Shape;32;p3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3" name="Google Shape;33;p3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900" b="0" i="0" u="none" strike="noStrike" cap="none">
                <a:solidFill>
                  <a:srgbClr val="FFFFFF"/>
                </a:solidFill>
                <a:latin typeface="Arial"/>
                <a:ea typeface="Arial"/>
                <a:cs typeface="Arial"/>
                <a:sym typeface="Arial"/>
              </a:defRPr>
            </a:lvl1pPr>
            <a:lvl2pPr marL="0" marR="0" lvl="1" indent="0" algn="l" rtl="0">
              <a:spcBef>
                <a:spcPts val="0"/>
              </a:spcBef>
              <a:buNone/>
              <a:defRPr sz="900" b="0" i="0" u="none" strike="noStrike" cap="none">
                <a:solidFill>
                  <a:srgbClr val="FFFFFF"/>
                </a:solidFill>
                <a:latin typeface="Arial"/>
                <a:ea typeface="Arial"/>
                <a:cs typeface="Arial"/>
                <a:sym typeface="Arial"/>
              </a:defRPr>
            </a:lvl2pPr>
            <a:lvl3pPr marL="0" marR="0" lvl="2" indent="0" algn="l" rtl="0">
              <a:spcBef>
                <a:spcPts val="0"/>
              </a:spcBef>
              <a:buNone/>
              <a:defRPr sz="900" b="0" i="0" u="none" strike="noStrike" cap="none">
                <a:solidFill>
                  <a:srgbClr val="FFFFFF"/>
                </a:solidFill>
                <a:latin typeface="Arial"/>
                <a:ea typeface="Arial"/>
                <a:cs typeface="Arial"/>
                <a:sym typeface="Arial"/>
              </a:defRPr>
            </a:lvl3pPr>
            <a:lvl4pPr marL="0" marR="0" lvl="3" indent="0" algn="l" rtl="0">
              <a:spcBef>
                <a:spcPts val="0"/>
              </a:spcBef>
              <a:buNone/>
              <a:defRPr sz="900" b="0" i="0" u="none" strike="noStrike" cap="none">
                <a:solidFill>
                  <a:srgbClr val="FFFFFF"/>
                </a:solidFill>
                <a:latin typeface="Arial"/>
                <a:ea typeface="Arial"/>
                <a:cs typeface="Arial"/>
                <a:sym typeface="Arial"/>
              </a:defRPr>
            </a:lvl4pPr>
            <a:lvl5pPr marL="0" marR="0" lvl="4" indent="0" algn="l" rtl="0">
              <a:spcBef>
                <a:spcPts val="0"/>
              </a:spcBef>
              <a:buNone/>
              <a:defRPr sz="900" b="0" i="0" u="none" strike="noStrike" cap="none">
                <a:solidFill>
                  <a:srgbClr val="FFFFFF"/>
                </a:solidFill>
                <a:latin typeface="Arial"/>
                <a:ea typeface="Arial"/>
                <a:cs typeface="Arial"/>
                <a:sym typeface="Arial"/>
              </a:defRPr>
            </a:lvl5pPr>
            <a:lvl6pPr marL="0" marR="0" lvl="5" indent="0" algn="l" rtl="0">
              <a:spcBef>
                <a:spcPts val="0"/>
              </a:spcBef>
              <a:buNone/>
              <a:defRPr sz="900" b="0" i="0" u="none" strike="noStrike" cap="none">
                <a:solidFill>
                  <a:srgbClr val="FFFFFF"/>
                </a:solidFill>
                <a:latin typeface="Arial"/>
                <a:ea typeface="Arial"/>
                <a:cs typeface="Arial"/>
                <a:sym typeface="Arial"/>
              </a:defRPr>
            </a:lvl6pPr>
            <a:lvl7pPr marL="0" marR="0" lvl="6" indent="0" algn="l" rtl="0">
              <a:spcBef>
                <a:spcPts val="0"/>
              </a:spcBef>
              <a:buNone/>
              <a:defRPr sz="900" b="0" i="0" u="none" strike="noStrike" cap="none">
                <a:solidFill>
                  <a:srgbClr val="FFFFFF"/>
                </a:solidFill>
                <a:latin typeface="Arial"/>
                <a:ea typeface="Arial"/>
                <a:cs typeface="Arial"/>
                <a:sym typeface="Arial"/>
              </a:defRPr>
            </a:lvl7pPr>
            <a:lvl8pPr marL="0" marR="0" lvl="7" indent="0" algn="l" rtl="0">
              <a:spcBef>
                <a:spcPts val="0"/>
              </a:spcBef>
              <a:buNone/>
              <a:defRPr sz="900" b="0" i="0" u="none" strike="noStrike" cap="none">
                <a:solidFill>
                  <a:srgbClr val="FFFFFF"/>
                </a:solidFill>
                <a:latin typeface="Arial"/>
                <a:ea typeface="Arial"/>
                <a:cs typeface="Arial"/>
                <a:sym typeface="Arial"/>
              </a:defRPr>
            </a:lvl8pPr>
            <a:lvl9pPr marL="0" marR="0" lvl="8" indent="0" algn="l" rtl="0">
              <a:spcBef>
                <a:spcPts val="0"/>
              </a:spcBef>
              <a:buNone/>
              <a:defRPr sz="9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cxnSp>
        <p:nvCxnSpPr>
          <p:cNvPr id="34" name="Google Shape;34;p31"/>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3.xml" /></Relationships>
</file>

<file path=ppt/slides/_rels/slide1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4.xml" /><Relationship Id="rId1" Type="http://schemas.openxmlformats.org/officeDocument/2006/relationships/slideLayout" Target="../slideLayouts/slideLayout3.xml" /></Relationships>
</file>

<file path=ppt/slides/_rels/slide1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5.xml" /><Relationship Id="rId1" Type="http://schemas.openxmlformats.org/officeDocument/2006/relationships/slideLayout" Target="../slideLayouts/slideLayout3.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3.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3.xml" /></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3.xml" /></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3.xml" /></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3.xml"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3.xml" /></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3.xml" /></Relationships>
</file>

<file path=ppt/slides/_rels/slide24.xml.rels><?xml version="1.0" encoding="UTF-8" standalone="yes"?>
<Relationships xmlns="http://schemas.openxmlformats.org/package/2006/relationships"><Relationship Id="rId3" Type="http://schemas.openxmlformats.org/officeDocument/2006/relationships/image" Target="../media/image5.jpg" /><Relationship Id="rId2" Type="http://schemas.openxmlformats.org/officeDocument/2006/relationships/notesSlide" Target="../notesSlides/notesSlide24.xml" /><Relationship Id="rId1" Type="http://schemas.openxmlformats.org/officeDocument/2006/relationships/slideLayout" Target="../slideLayouts/slideLayout3.xml" /></Relationships>
</file>

<file path=ppt/slides/_rels/slide25.xml.rels><?xml version="1.0" encoding="UTF-8" standalone="yes"?>
<Relationships xmlns="http://schemas.openxmlformats.org/package/2006/relationships"><Relationship Id="rId3" Type="http://schemas.openxmlformats.org/officeDocument/2006/relationships/image" Target="../media/image6.jpg" /><Relationship Id="rId2" Type="http://schemas.openxmlformats.org/officeDocument/2006/relationships/notesSlide" Target="../notesSlides/notesSlide25.xml" /><Relationship Id="rId1" Type="http://schemas.openxmlformats.org/officeDocument/2006/relationships/slideLayout" Target="../slideLayouts/slideLayout3.xml" /></Relationships>
</file>

<file path=ppt/slides/_rels/slide26.xml.rels><?xml version="1.0" encoding="UTF-8" standalone="yes"?>
<Relationships xmlns="http://schemas.openxmlformats.org/package/2006/relationships"><Relationship Id="rId3" Type="http://schemas.openxmlformats.org/officeDocument/2006/relationships/image" Target="../media/image7.jpg" /><Relationship Id="rId2" Type="http://schemas.openxmlformats.org/officeDocument/2006/relationships/notesSlide" Target="../notesSlides/notesSlide26.xml" /><Relationship Id="rId1" Type="http://schemas.openxmlformats.org/officeDocument/2006/relationships/slideLayout" Target="../slideLayouts/slideLayout3.xml" /></Relationships>
</file>

<file path=ppt/slides/_rels/slide27.xml.rels><?xml version="1.0" encoding="UTF-8" standalone="yes"?>
<Relationships xmlns="http://schemas.openxmlformats.org/package/2006/relationships"><Relationship Id="rId3" Type="http://schemas.openxmlformats.org/officeDocument/2006/relationships/image" Target="../media/image8.jpg" /><Relationship Id="rId2" Type="http://schemas.openxmlformats.org/officeDocument/2006/relationships/notesSlide" Target="../notesSlides/notesSlide27.xml" /><Relationship Id="rId1" Type="http://schemas.openxmlformats.org/officeDocument/2006/relationships/slideLayout" Target="../slideLayouts/slideLayout3.xml" /></Relationships>
</file>

<file path=ppt/slides/_rels/slide28.xml.rels><?xml version="1.0" encoding="UTF-8" standalone="yes"?>
<Relationships xmlns="http://schemas.openxmlformats.org/package/2006/relationships"><Relationship Id="rId3" Type="http://schemas.openxmlformats.org/officeDocument/2006/relationships/image" Target="../media/image9.jpg" /><Relationship Id="rId2" Type="http://schemas.openxmlformats.org/officeDocument/2006/relationships/notesSlide" Target="../notesSlides/notesSlide28.xml" /><Relationship Id="rId1" Type="http://schemas.openxmlformats.org/officeDocument/2006/relationships/slideLayout" Target="../slideLayouts/slideLayout3.xml" /></Relationships>
</file>

<file path=ppt/slides/_rels/slide29.xml.rels><?xml version="1.0" encoding="UTF-8" standalone="yes"?>
<Relationships xmlns="http://schemas.openxmlformats.org/package/2006/relationships"><Relationship Id="rId3" Type="http://schemas.openxmlformats.org/officeDocument/2006/relationships/image" Target="../media/image10.jpg" /><Relationship Id="rId2" Type="http://schemas.openxmlformats.org/officeDocument/2006/relationships/notesSlide" Target="../notesSlides/notesSlide29.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3" Type="http://schemas.openxmlformats.org/officeDocument/2006/relationships/image" Target="../media/image11.jpg" /><Relationship Id="rId2" Type="http://schemas.openxmlformats.org/officeDocument/2006/relationships/notesSlide" Target="../notesSlides/notesSlide30.xml" /><Relationship Id="rId1" Type="http://schemas.openxmlformats.org/officeDocument/2006/relationships/slideLayout" Target="../slideLayouts/slideLayout3.xml" /></Relationships>
</file>

<file path=ppt/slides/_rels/slide31.xml.rels><?xml version="1.0" encoding="UTF-8" standalone="yes"?>
<Relationships xmlns="http://schemas.openxmlformats.org/package/2006/relationships"><Relationship Id="rId3" Type="http://schemas.openxmlformats.org/officeDocument/2006/relationships/image" Target="../media/image12.jpg" /><Relationship Id="rId2" Type="http://schemas.openxmlformats.org/officeDocument/2006/relationships/notesSlide" Target="../notesSlides/notesSlide31.xml" /><Relationship Id="rId1" Type="http://schemas.openxmlformats.org/officeDocument/2006/relationships/slideLayout" Target="../slideLayouts/slideLayout3.xml" /></Relationships>
</file>

<file path=ppt/slides/_rels/slide32.xml.rels><?xml version="1.0" encoding="UTF-8" standalone="yes"?>
<Relationships xmlns="http://schemas.openxmlformats.org/package/2006/relationships"><Relationship Id="rId3" Type="http://schemas.openxmlformats.org/officeDocument/2006/relationships/image" Target="../media/image13.jpg" /><Relationship Id="rId2" Type="http://schemas.openxmlformats.org/officeDocument/2006/relationships/notesSlide" Target="../notesSlides/notesSlide32.xml" /><Relationship Id="rId1" Type="http://schemas.openxmlformats.org/officeDocument/2006/relationships/slideLayout" Target="../slideLayouts/slideLayout3.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3.xml" /></Relationships>
</file>

<file path=ppt/slides/_rels/slide34.xml.rels><?xml version="1.0" encoding="UTF-8" standalone="yes"?>
<Relationships xmlns="http://schemas.openxmlformats.org/package/2006/relationships"><Relationship Id="rId3" Type="http://schemas.openxmlformats.org/officeDocument/2006/relationships/image" Target="../media/image14.jpg" /><Relationship Id="rId2" Type="http://schemas.openxmlformats.org/officeDocument/2006/relationships/notesSlide" Target="../notesSlides/notesSlide34.xml" /><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sp>
        <p:nvSpPr>
          <p:cNvPr id="103" name="Google Shape;103;p1"/>
          <p:cNvSpPr/>
          <p:nvPr/>
        </p:nvSpPr>
        <p:spPr>
          <a:xfrm>
            <a:off x="0" y="0"/>
            <a:ext cx="12192001"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4" name="Google Shape;104;p1"/>
          <p:cNvSpPr txBox="1">
            <a:spLocks noGrp="1"/>
          </p:cNvSpPr>
          <p:nvPr>
            <p:ph type="ctrTitle"/>
          </p:nvPr>
        </p:nvSpPr>
        <p:spPr>
          <a:xfrm>
            <a:off x="6730000" y="639097"/>
            <a:ext cx="4813072" cy="349479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62626"/>
              </a:buClr>
              <a:buSzPts val="4400"/>
              <a:buFont typeface="Geo"/>
              <a:buNone/>
            </a:pPr>
            <a:r>
              <a:rPr lang="en-US" sz="4400"/>
              <a:t>Introduction to Nanomaterials and Nanotechnology</a:t>
            </a:r>
            <a:endParaRPr/>
          </a:p>
        </p:txBody>
      </p:sp>
      <p:sp>
        <p:nvSpPr>
          <p:cNvPr id="105" name="Google Shape;105;p1"/>
          <p:cNvSpPr txBox="1">
            <a:spLocks noGrp="1"/>
          </p:cNvSpPr>
          <p:nvPr>
            <p:ph type="subTitle" idx="1"/>
          </p:nvPr>
        </p:nvSpPr>
        <p:spPr>
          <a:xfrm>
            <a:off x="6001555" y="4455621"/>
            <a:ext cx="5557546" cy="1238616"/>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400"/>
              <a:buNone/>
            </a:pPr>
            <a:r>
              <a:rPr lang="en-US" b="1" i="1"/>
              <a:t>DR SWAROOP LAXMI MUDLIAR</a:t>
            </a:r>
            <a:endParaRPr b="1" i="1"/>
          </a:p>
        </p:txBody>
      </p:sp>
      <p:pic>
        <p:nvPicPr>
          <p:cNvPr id="106" name="Google Shape;106;p1"/>
          <p:cNvPicPr preferRelativeResize="0"/>
          <p:nvPr/>
        </p:nvPicPr>
        <p:blipFill rotWithShape="1">
          <a:blip r:embed="rId3">
            <a:alphaModFix/>
          </a:blip>
          <a:srcRect/>
          <a:stretch/>
        </p:blipFill>
        <p:spPr>
          <a:xfrm>
            <a:off x="1" y="10"/>
            <a:ext cx="6096000" cy="6857990"/>
          </a:xfrm>
          <a:prstGeom prst="rect">
            <a:avLst/>
          </a:prstGeom>
          <a:noFill/>
          <a:ln>
            <a:noFill/>
          </a:ln>
        </p:spPr>
      </p:pic>
      <p:cxnSp>
        <p:nvCxnSpPr>
          <p:cNvPr id="107" name="Google Shape;107;p1"/>
          <p:cNvCxnSpPr/>
          <p:nvPr/>
        </p:nvCxnSpPr>
        <p:spPr>
          <a:xfrm>
            <a:off x="6805053" y="4294754"/>
            <a:ext cx="4389120" cy="0"/>
          </a:xfrm>
          <a:prstGeom prst="straightConnector1">
            <a:avLst/>
          </a:prstGeom>
          <a:noFill/>
          <a:ln w="12700" cap="flat" cmpd="sng">
            <a:solidFill>
              <a:srgbClr val="3F3F3F"/>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600"/>
              <a:buFont typeface="Geo"/>
              <a:buNone/>
            </a:pPr>
            <a:r>
              <a:rPr lang="en-US"/>
              <a:t>Classification of Nanomaterials</a:t>
            </a:r>
            <a:br>
              <a:rPr lang="en-US"/>
            </a:br>
            <a:endParaRPr/>
          </a:p>
        </p:txBody>
      </p:sp>
      <p:sp>
        <p:nvSpPr>
          <p:cNvPr id="163" name="Google Shape;163;p7"/>
          <p:cNvSpPr txBox="1">
            <a:spLocks noGrp="1"/>
          </p:cNvSpPr>
          <p:nvPr>
            <p:ph type="body" idx="1"/>
          </p:nvPr>
        </p:nvSpPr>
        <p:spPr>
          <a:xfrm>
            <a:off x="1066800" y="2172595"/>
            <a:ext cx="10058400" cy="3760891"/>
          </a:xfrm>
          <a:prstGeom prst="rect">
            <a:avLst/>
          </a:prstGeom>
          <a:noFill/>
          <a:ln>
            <a:noFill/>
          </a:ln>
        </p:spPr>
        <p:txBody>
          <a:bodyPr spcFirstLastPara="1" wrap="square" lIns="0" tIns="45700" rIns="0" bIns="45700" anchor="t" anchorCtr="0">
            <a:normAutofit fontScale="25000" lnSpcReduction="20000"/>
          </a:bodyPr>
          <a:lstStyle/>
          <a:p>
            <a:pPr marL="0" lvl="0" indent="0" algn="l" rtl="0">
              <a:lnSpc>
                <a:spcPct val="110000"/>
              </a:lnSpc>
              <a:spcBef>
                <a:spcPts val="0"/>
              </a:spcBef>
              <a:spcAft>
                <a:spcPts val="0"/>
              </a:spcAft>
              <a:buSzPct val="100000"/>
              <a:buNone/>
            </a:pPr>
            <a:r>
              <a:rPr lang="en-US" sz="6400" b="1"/>
              <a:t> </a:t>
            </a:r>
            <a:r>
              <a:rPr lang="en-US" sz="9600"/>
              <a:t> 1</a:t>
            </a:r>
            <a:r>
              <a:rPr lang="en-US" sz="6400"/>
              <a:t>. </a:t>
            </a:r>
            <a:r>
              <a:rPr lang="en-US" sz="8000" b="1"/>
              <a:t>0-D Nanomaterial</a:t>
            </a:r>
            <a:endParaRPr/>
          </a:p>
          <a:p>
            <a:pPr marL="0" lvl="0" indent="0" algn="l" rtl="0">
              <a:lnSpc>
                <a:spcPct val="110000"/>
              </a:lnSpc>
              <a:spcBef>
                <a:spcPts val="1400"/>
              </a:spcBef>
              <a:spcAft>
                <a:spcPts val="0"/>
              </a:spcAft>
              <a:buSzPct val="100000"/>
              <a:buNone/>
            </a:pPr>
            <a:r>
              <a:rPr lang="en-US" sz="8000"/>
              <a:t>They have all three dimensions negligibly small. They are also known as artificial atoms (orquantum dots) because their energy levels are discrete. </a:t>
            </a:r>
            <a:endParaRPr/>
          </a:p>
          <a:p>
            <a:pPr marL="0" lvl="0" indent="0" algn="l" rtl="0">
              <a:lnSpc>
                <a:spcPct val="110000"/>
              </a:lnSpc>
              <a:spcBef>
                <a:spcPts val="1400"/>
              </a:spcBef>
              <a:spcAft>
                <a:spcPts val="0"/>
              </a:spcAft>
              <a:buSzPct val="100000"/>
              <a:buNone/>
            </a:pPr>
            <a:r>
              <a:rPr lang="en-US" sz="8000"/>
              <a:t>Metallic nanoparticles include goldand silver nanoparticles, whereas semiconductor nanoparticles include quantum dots of CdS,CdSe, and CdTe.</a:t>
            </a:r>
            <a:endParaRPr/>
          </a:p>
          <a:p>
            <a:pPr marL="0" lvl="0" indent="0" algn="l" rtl="0">
              <a:lnSpc>
                <a:spcPct val="110000"/>
              </a:lnSpc>
              <a:spcBef>
                <a:spcPts val="1400"/>
              </a:spcBef>
              <a:spcAft>
                <a:spcPts val="0"/>
              </a:spcAft>
              <a:buSzPct val="100000"/>
              <a:buNone/>
            </a:pPr>
            <a:r>
              <a:rPr lang="en-US" sz="8000"/>
              <a:t> Nanoparticles may have shapes such as spherical, cubic, or polygonal withsize in the range of 1–50 nm. The most common example is fullerene, which was identified</a:t>
            </a:r>
            <a:endParaRPr/>
          </a:p>
          <a:p>
            <a:pPr marL="0" lvl="0" indent="0" algn="l" rtl="0">
              <a:lnSpc>
                <a:spcPct val="110000"/>
              </a:lnSpc>
              <a:spcBef>
                <a:spcPts val="1400"/>
              </a:spcBef>
              <a:spcAft>
                <a:spcPts val="0"/>
              </a:spcAft>
              <a:buSzPct val="100000"/>
              <a:buNone/>
            </a:pPr>
            <a:r>
              <a:rPr lang="en-US" sz="8000"/>
              <a:t>Fullerene (C60) is the smallest and the most stable structure owing to high degree of its symmetry. C60 consists of 60 carbon atoms. The C60 molecule looks like a soccer ball (Figure 1.2a) and it is often called a soccer ball molecule. This molecule is composed of 12 pentagons and 20 hexagons whose vertexes contain carbon atoms. </a:t>
            </a:r>
            <a:endParaRPr/>
          </a:p>
          <a:p>
            <a:pPr marL="0" lvl="0" indent="0" algn="l" rtl="0">
              <a:lnSpc>
                <a:spcPct val="110000"/>
              </a:lnSpc>
              <a:spcBef>
                <a:spcPts val="1400"/>
              </a:spcBef>
              <a:spcAft>
                <a:spcPts val="0"/>
              </a:spcAft>
              <a:buSzPct val="100000"/>
              <a:buNone/>
            </a:pPr>
            <a:r>
              <a:rPr lang="en-US" sz="8000"/>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111bdd3a483_0_20"/>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endParaRPr/>
          </a:p>
        </p:txBody>
      </p:sp>
      <p:sp>
        <p:nvSpPr>
          <p:cNvPr id="169" name="Google Shape;169;g111bdd3a483_0_20"/>
          <p:cNvSpPr txBox="1">
            <a:spLocks noGrp="1"/>
          </p:cNvSpPr>
          <p:nvPr>
            <p:ph type="body" idx="1"/>
          </p:nvPr>
        </p:nvSpPr>
        <p:spPr>
          <a:xfrm>
            <a:off x="1097280" y="2108201"/>
            <a:ext cx="10058400" cy="3760800"/>
          </a:xfrm>
          <a:prstGeom prst="rect">
            <a:avLst/>
          </a:prstGeom>
        </p:spPr>
        <p:txBody>
          <a:bodyPr spcFirstLastPara="1" wrap="square" lIns="0" tIns="45700" rIns="0" bIns="45700" anchor="t" anchorCtr="0">
            <a:normAutofit/>
          </a:bodyPr>
          <a:lstStyle/>
          <a:p>
            <a:pPr marL="0" lvl="0" indent="0" algn="l" rtl="0">
              <a:spcBef>
                <a:spcPts val="1200"/>
              </a:spcBef>
              <a:spcAft>
                <a:spcPts val="200"/>
              </a:spcAft>
              <a:buNone/>
            </a:pPr>
            <a:r>
              <a:rPr lang="en-US"/>
              <a:t>Nanomaterials have a much greater surface area to volume ratio than their conventional forms, which can lead to greater chemical reactivity and affect their strength. Also at the nano scale, quantum effects can become much more important in determining the materials properties and characteristics, leading to novel optical, electrical and magnetic behaviours.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body" idx="1"/>
          </p:nvPr>
        </p:nvSpPr>
        <p:spPr>
          <a:xfrm>
            <a:off x="1097280" y="746975"/>
            <a:ext cx="10058400" cy="5122117"/>
          </a:xfrm>
          <a:prstGeom prst="rect">
            <a:avLst/>
          </a:prstGeom>
          <a:noFill/>
          <a:ln>
            <a:noFill/>
          </a:ln>
        </p:spPr>
        <p:txBody>
          <a:bodyPr spcFirstLastPara="1" wrap="square" lIns="0" tIns="45700" rIns="0" bIns="45700" anchor="t" anchorCtr="0">
            <a:normAutofit fontScale="92500"/>
          </a:bodyPr>
          <a:lstStyle/>
          <a:p>
            <a:pPr marL="0" lvl="0" indent="0" algn="l" rtl="0">
              <a:lnSpc>
                <a:spcPct val="110000"/>
              </a:lnSpc>
              <a:spcBef>
                <a:spcPts val="0"/>
              </a:spcBef>
              <a:spcAft>
                <a:spcPts val="0"/>
              </a:spcAft>
              <a:buSzPts val="2000"/>
              <a:buNone/>
            </a:pPr>
            <a:r>
              <a:rPr lang="en-US" sz="2000"/>
              <a:t>Each carbon atom of pentagon or hexagon is shared by three other carbon atoms; hence, total carbon atoms in C60 are = 12 (pentagonal) × 5 carbon atoms × ⅓ + 20 (hexagonal) × 6 carbon atoms × ⅓ = 60.</a:t>
            </a:r>
            <a:endParaRPr/>
          </a:p>
          <a:p>
            <a:pPr marL="0" lvl="0" indent="0" algn="l" rtl="0">
              <a:lnSpc>
                <a:spcPct val="110000"/>
              </a:lnSpc>
              <a:spcBef>
                <a:spcPts val="1400"/>
              </a:spcBef>
              <a:spcAft>
                <a:spcPts val="0"/>
              </a:spcAft>
              <a:buSzPts val="2000"/>
              <a:buNone/>
            </a:pPr>
            <a:r>
              <a:rPr lang="en-US" sz="2000"/>
              <a:t>Solid C60 has face-centered cubic lattice at room temperature and its density is ∼1.69 g/cm3</a:t>
            </a:r>
            <a:endParaRPr/>
          </a:p>
          <a:p>
            <a:pPr marL="91440" lvl="0" indent="-127000" algn="l" rtl="0">
              <a:lnSpc>
                <a:spcPct val="110000"/>
              </a:lnSpc>
              <a:spcBef>
                <a:spcPts val="1400"/>
              </a:spcBef>
              <a:spcAft>
                <a:spcPts val="0"/>
              </a:spcAft>
              <a:buSzPts val="2000"/>
              <a:buChar char=" "/>
            </a:pPr>
            <a:r>
              <a:rPr lang="en-US"/>
              <a:t>Molecules are freely rotating due to weak intermolecular interaction. Fullerene is an allotropic modification of carbon. Besides C60, other fullerene molecules are C70, C76, C78, and C84.</a:t>
            </a:r>
            <a:endParaRPr/>
          </a:p>
          <a:p>
            <a:pPr marL="91440" lvl="0" indent="-127000" algn="l" rtl="0">
              <a:lnSpc>
                <a:spcPct val="110000"/>
              </a:lnSpc>
              <a:spcBef>
                <a:spcPts val="1400"/>
              </a:spcBef>
              <a:spcAft>
                <a:spcPts val="0"/>
              </a:spcAft>
              <a:buSzPts val="2000"/>
              <a:buChar char=" "/>
            </a:pPr>
            <a:r>
              <a:rPr lang="en-US"/>
              <a:t>C70 molecule consists of 70 carbon atoms. Fullerene molecules are quite stable; however, like</a:t>
            </a:r>
            <a:endParaRPr/>
          </a:p>
          <a:p>
            <a:pPr marL="91440" lvl="0" indent="-127000" algn="l" rtl="0">
              <a:lnSpc>
                <a:spcPct val="110000"/>
              </a:lnSpc>
              <a:spcBef>
                <a:spcPts val="1400"/>
              </a:spcBef>
              <a:spcAft>
                <a:spcPts val="0"/>
              </a:spcAft>
              <a:buSzPts val="2000"/>
              <a:buChar char=" "/>
            </a:pPr>
            <a:r>
              <a:rPr lang="en-US"/>
              <a:t>in graphene, each carbon atom has only three neighbors. Therefore, there are free valences,which may be used for functionalization.</a:t>
            </a:r>
            <a:endParaRPr/>
          </a:p>
          <a:p>
            <a:pPr marL="91440" lvl="0" indent="-127000" algn="l" rtl="0">
              <a:lnSpc>
                <a:spcPct val="110000"/>
              </a:lnSpc>
              <a:spcBef>
                <a:spcPts val="1400"/>
              </a:spcBef>
              <a:spcAft>
                <a:spcPts val="0"/>
              </a:spcAft>
              <a:buSzPts val="2000"/>
              <a:buChar char=" "/>
            </a:pPr>
            <a:r>
              <a:rPr lang="en-US"/>
              <a:t> It is possible to attach metal atoms or other molecules at the surface. Owing to 0-D structure, fullerene has a minimum surface energy</a:t>
            </a:r>
            <a:endParaRPr/>
          </a:p>
          <a:p>
            <a:pPr marL="91440" lvl="0" indent="0" algn="l" rtl="0">
              <a:lnSpc>
                <a:spcPct val="110000"/>
              </a:lnSpc>
              <a:spcBef>
                <a:spcPts val="1400"/>
              </a:spcBef>
              <a:spcAft>
                <a:spcPts val="0"/>
              </a:spcAft>
              <a:buSzPts val="20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600"/>
              <a:buFont typeface="Geo"/>
              <a:buNone/>
            </a:pPr>
            <a:r>
              <a:rPr lang="en-US"/>
              <a:t>Classification of Nanomaterials</a:t>
            </a:r>
            <a:br>
              <a:rPr lang="en-US"/>
            </a:br>
            <a:endParaRPr/>
          </a:p>
        </p:txBody>
      </p:sp>
      <p:sp>
        <p:nvSpPr>
          <p:cNvPr id="180" name="Google Shape;180;p9"/>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fontScale="85000" lnSpcReduction="20000"/>
          </a:bodyPr>
          <a:lstStyle/>
          <a:p>
            <a:pPr marL="0" lvl="0" indent="0" algn="l" rtl="0">
              <a:lnSpc>
                <a:spcPct val="110000"/>
              </a:lnSpc>
              <a:spcBef>
                <a:spcPts val="0"/>
              </a:spcBef>
              <a:spcAft>
                <a:spcPts val="0"/>
              </a:spcAft>
              <a:buSzPct val="100000"/>
              <a:buNone/>
            </a:pPr>
            <a:r>
              <a:rPr lang="en-US" b="1"/>
              <a:t> 2. 1- D Nanomaterials:</a:t>
            </a:r>
            <a:endParaRPr/>
          </a:p>
          <a:p>
            <a:pPr marL="91440" lvl="0" indent="-107950" algn="l" rtl="0">
              <a:lnSpc>
                <a:spcPct val="110000"/>
              </a:lnSpc>
              <a:spcBef>
                <a:spcPts val="1400"/>
              </a:spcBef>
              <a:spcAft>
                <a:spcPts val="0"/>
              </a:spcAft>
              <a:buSzPct val="100000"/>
              <a:buChar char=" "/>
            </a:pPr>
            <a:r>
              <a:rPr lang="en-US"/>
              <a:t>1-D Nanomaterials :They have two dimensions of particulates in the nanometer scale and the third dimension is significant compared to other two dimensions, that is, they have length of several micrometers (or &gt;100 nm) and diameter of only a few nanometers.</a:t>
            </a:r>
            <a:endParaRPr/>
          </a:p>
          <a:p>
            <a:pPr marL="91440" lvl="0" indent="-107950" algn="l" rtl="0">
              <a:lnSpc>
                <a:spcPct val="110000"/>
              </a:lnSpc>
              <a:spcBef>
                <a:spcPts val="1400"/>
              </a:spcBef>
              <a:spcAft>
                <a:spcPts val="0"/>
              </a:spcAft>
              <a:buSzPct val="100000"/>
              <a:buChar char=" "/>
            </a:pPr>
            <a:r>
              <a:rPr lang="en-US"/>
              <a:t> Examples include nanotubes, nanofibers, nanorods, or whiskers of metals or oxides, and carbon nanotubes (CNTs) and carbon nanofibers (CNFs). </a:t>
            </a:r>
            <a:endParaRPr/>
          </a:p>
          <a:p>
            <a:pPr marL="0" lvl="0" indent="0" algn="l" rtl="0">
              <a:lnSpc>
                <a:spcPct val="110000"/>
              </a:lnSpc>
              <a:spcBef>
                <a:spcPts val="1400"/>
              </a:spcBef>
              <a:spcAft>
                <a:spcPts val="0"/>
              </a:spcAft>
              <a:buSzPct val="100000"/>
              <a:buNone/>
            </a:pPr>
            <a:r>
              <a:rPr lang="en-US"/>
              <a:t>These entities have a very high-surface area and aspect ratio, which are useful in nanocomposites. Imogolite is a naturally occurring 1-D silica</a:t>
            </a:r>
            <a:endParaRPr/>
          </a:p>
          <a:p>
            <a:pPr marL="0" lvl="0" indent="0" algn="l" rtl="0">
              <a:lnSpc>
                <a:spcPct val="110000"/>
              </a:lnSpc>
              <a:spcBef>
                <a:spcPts val="1400"/>
              </a:spcBef>
              <a:spcAft>
                <a:spcPts val="0"/>
              </a:spcAft>
              <a:buSzPct val="100000"/>
              <a:buNone/>
            </a:pPr>
            <a:r>
              <a:rPr lang="en-US" b="1" i="0">
                <a:solidFill>
                  <a:srgbClr val="202124"/>
                </a:solidFill>
                <a:latin typeface="arial"/>
                <a:ea typeface="arial"/>
                <a:cs typeface="arial"/>
                <a:sym typeface="arial"/>
              </a:rPr>
              <a:t>One-dimensional</a:t>
            </a:r>
            <a:r>
              <a:rPr lang="en-US" b="0" i="0">
                <a:solidFill>
                  <a:srgbClr val="202124"/>
                </a:solidFill>
                <a:latin typeface="arial"/>
                <a:ea typeface="arial"/>
                <a:cs typeface="arial"/>
                <a:sym typeface="arial"/>
              </a:rPr>
              <a:t> (</a:t>
            </a:r>
            <a:r>
              <a:rPr lang="en-US" b="1" i="0">
                <a:solidFill>
                  <a:srgbClr val="202124"/>
                </a:solidFill>
                <a:latin typeface="arial"/>
                <a:ea typeface="arial"/>
                <a:cs typeface="arial"/>
                <a:sym typeface="arial"/>
              </a:rPr>
              <a:t>1D</a:t>
            </a:r>
            <a:r>
              <a:rPr lang="en-US" b="0" i="0">
                <a:solidFill>
                  <a:srgbClr val="202124"/>
                </a:solidFill>
                <a:latin typeface="arial"/>
                <a:ea typeface="arial"/>
                <a:cs typeface="arial"/>
                <a:sym typeface="arial"/>
              </a:rPr>
              <a:t>) nanofillers are those fillers that have one of their dimensions less than 100 nm [ They are usually in the form of sheets of one to a few nanometers thick to hundreds and thousands of nanometers long. Montmorillonite clay and nanographene platelets are common examples of </a:t>
            </a:r>
            <a:r>
              <a:rPr lang="en-US" b="1" i="0">
                <a:solidFill>
                  <a:srgbClr val="202124"/>
                </a:solidFill>
                <a:latin typeface="arial"/>
                <a:ea typeface="arial"/>
                <a:cs typeface="arial"/>
                <a:sym typeface="arial"/>
              </a:rPr>
              <a:t>1D</a:t>
            </a:r>
            <a:r>
              <a:rPr lang="en-US" b="0" i="0">
                <a:solidFill>
                  <a:srgbClr val="202124"/>
                </a:solidFill>
                <a:latin typeface="arial"/>
                <a:ea typeface="arial"/>
                <a:cs typeface="arial"/>
                <a:sym typeface="arial"/>
              </a:rPr>
              <a:t> nanofillers.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111bdd3a483_1_6"/>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endParaRPr/>
          </a:p>
        </p:txBody>
      </p:sp>
      <p:sp>
        <p:nvSpPr>
          <p:cNvPr id="186" name="Google Shape;186;g111bdd3a483_1_6"/>
          <p:cNvSpPr txBox="1">
            <a:spLocks noGrp="1"/>
          </p:cNvSpPr>
          <p:nvPr>
            <p:ph type="body" idx="1"/>
          </p:nvPr>
        </p:nvSpPr>
        <p:spPr>
          <a:xfrm>
            <a:off x="1097280" y="2108201"/>
            <a:ext cx="10058400" cy="3760800"/>
          </a:xfrm>
          <a:prstGeom prst="rect">
            <a:avLst/>
          </a:prstGeom>
        </p:spPr>
        <p:txBody>
          <a:bodyPr spcFirstLastPara="1" wrap="square" lIns="0" tIns="45700" rIns="0" bIns="45700" anchor="t" anchorCtr="0">
            <a:normAutofit/>
          </a:bodyPr>
          <a:lstStyle/>
          <a:p>
            <a:pPr marL="0" lvl="0" indent="0" algn="l" rtl="0">
              <a:spcBef>
                <a:spcPts val="1200"/>
              </a:spcBef>
              <a:spcAft>
                <a:spcPts val="200"/>
              </a:spcAft>
              <a:buNone/>
            </a:pPr>
            <a:endParaRPr/>
          </a:p>
        </p:txBody>
      </p:sp>
      <p:pic>
        <p:nvPicPr>
          <p:cNvPr id="187" name="Google Shape;187;g111bdd3a483_1_6"/>
          <p:cNvPicPr preferRelativeResize="0"/>
          <p:nvPr/>
        </p:nvPicPr>
        <p:blipFill>
          <a:blip r:embed="rId3">
            <a:alphaModFix/>
          </a:blip>
          <a:stretch>
            <a:fillRect/>
          </a:stretch>
        </p:blipFill>
        <p:spPr>
          <a:xfrm>
            <a:off x="0" y="0"/>
            <a:ext cx="12192001" cy="69999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111bdd3a483_1_12"/>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endParaRPr/>
          </a:p>
        </p:txBody>
      </p:sp>
      <p:sp>
        <p:nvSpPr>
          <p:cNvPr id="193" name="Google Shape;193;g111bdd3a483_1_12"/>
          <p:cNvSpPr txBox="1">
            <a:spLocks noGrp="1"/>
          </p:cNvSpPr>
          <p:nvPr>
            <p:ph type="body" idx="1"/>
          </p:nvPr>
        </p:nvSpPr>
        <p:spPr>
          <a:xfrm>
            <a:off x="1097280" y="2108201"/>
            <a:ext cx="10058400" cy="3760800"/>
          </a:xfrm>
          <a:prstGeom prst="rect">
            <a:avLst/>
          </a:prstGeom>
        </p:spPr>
        <p:txBody>
          <a:bodyPr spcFirstLastPara="1" wrap="square" lIns="0" tIns="45700" rIns="0" bIns="45700" anchor="t" anchorCtr="0">
            <a:normAutofit/>
          </a:bodyPr>
          <a:lstStyle/>
          <a:p>
            <a:pPr marL="0" lvl="0" indent="0" algn="l" rtl="0">
              <a:spcBef>
                <a:spcPts val="1200"/>
              </a:spcBef>
              <a:spcAft>
                <a:spcPts val="200"/>
              </a:spcAft>
              <a:buNone/>
            </a:pPr>
            <a:endParaRPr/>
          </a:p>
        </p:txBody>
      </p:sp>
      <p:pic>
        <p:nvPicPr>
          <p:cNvPr id="194" name="Google Shape;194;g111bdd3a483_1_12"/>
          <p:cNvPicPr preferRelativeResize="0"/>
          <p:nvPr/>
        </p:nvPicPr>
        <p:blipFill>
          <a:blip r:embed="rId3">
            <a:alphaModFix/>
          </a:blip>
          <a:stretch>
            <a:fillRect/>
          </a:stretch>
        </p:blipFill>
        <p:spPr>
          <a:xfrm>
            <a:off x="1020300" y="286600"/>
            <a:ext cx="10135375" cy="6114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600"/>
              <a:buFont typeface="Geo"/>
              <a:buNone/>
            </a:pPr>
            <a:r>
              <a:rPr lang="en-US"/>
              <a:t>2-D Nanomaterials </a:t>
            </a:r>
            <a:br>
              <a:rPr lang="en-US"/>
            </a:br>
            <a:endParaRPr/>
          </a:p>
        </p:txBody>
      </p:sp>
      <p:sp>
        <p:nvSpPr>
          <p:cNvPr id="200" name="Google Shape;200;p10"/>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fontScale="62500" lnSpcReduction="20000"/>
          </a:bodyPr>
          <a:lstStyle/>
          <a:p>
            <a:pPr marL="91440" lvl="0" indent="-91440" algn="l" rtl="0">
              <a:lnSpc>
                <a:spcPct val="110000"/>
              </a:lnSpc>
              <a:spcBef>
                <a:spcPts val="0"/>
              </a:spcBef>
              <a:spcAft>
                <a:spcPts val="0"/>
              </a:spcAft>
              <a:buSzPct val="100000"/>
              <a:buChar char=" "/>
            </a:pPr>
            <a:r>
              <a:rPr lang="en-US"/>
              <a:t>2-D Nanomaterials </a:t>
            </a:r>
            <a:endParaRPr/>
          </a:p>
          <a:p>
            <a:pPr marL="91440" lvl="0" indent="-91440" algn="l" rtl="0">
              <a:lnSpc>
                <a:spcPct val="110000"/>
              </a:lnSpc>
              <a:spcBef>
                <a:spcPts val="1400"/>
              </a:spcBef>
              <a:spcAft>
                <a:spcPts val="0"/>
              </a:spcAft>
              <a:buSzPct val="100000"/>
              <a:buChar char=" "/>
            </a:pPr>
            <a:r>
              <a:rPr lang="en-US"/>
              <a:t>They have one dimension in the nanometer scale and other two dimensions are significantly large compared to third dimension (i.e., thickness).</a:t>
            </a:r>
            <a:endParaRPr/>
          </a:p>
          <a:p>
            <a:pPr marL="91440" lvl="0" indent="-91440" algn="l" rtl="0">
              <a:lnSpc>
                <a:spcPct val="110000"/>
              </a:lnSpc>
              <a:spcBef>
                <a:spcPts val="1400"/>
              </a:spcBef>
              <a:spcAft>
                <a:spcPts val="0"/>
              </a:spcAft>
              <a:buSzPct val="100000"/>
              <a:buChar char=" "/>
            </a:pPr>
            <a:r>
              <a:rPr lang="en-US"/>
              <a:t> Examples are graphene, nanolayers, nanoclays, nanosheets, nanofilms, platelet-like structure, nanoflakes, or nanoplatelets and silicate nanoplatelets.</a:t>
            </a:r>
            <a:endParaRPr/>
          </a:p>
          <a:p>
            <a:pPr marL="91440" lvl="0" indent="-91440" algn="l" rtl="0">
              <a:lnSpc>
                <a:spcPct val="110000"/>
              </a:lnSpc>
              <a:spcBef>
                <a:spcPts val="1400"/>
              </a:spcBef>
              <a:spcAft>
                <a:spcPts val="0"/>
              </a:spcAft>
              <a:buSzPct val="100000"/>
              <a:buChar char=" "/>
            </a:pPr>
            <a:r>
              <a:rPr lang="en-US"/>
              <a:t> The area of the nanofilms or coating is of the order of several square centimeters, but the thickness is in the range of 1–100 nm.</a:t>
            </a:r>
            <a:endParaRPr/>
          </a:p>
          <a:p>
            <a:pPr marL="91440" lvl="0" indent="-91440" algn="l" rtl="0">
              <a:lnSpc>
                <a:spcPct val="110000"/>
              </a:lnSpc>
              <a:spcBef>
                <a:spcPts val="1400"/>
              </a:spcBef>
              <a:spcAft>
                <a:spcPts val="0"/>
              </a:spcAft>
              <a:buSzPct val="100000"/>
              <a:buChar char=" "/>
            </a:pPr>
            <a:r>
              <a:rPr lang="en-US"/>
              <a:t> Montmorillonite (MMT) clay is a hydrous alumina silicate mineral whose lamellae are constructed from an octahedral alumina sheet sandwiched between two tetrahedral silicate sheets (2:1 layer silicate).</a:t>
            </a:r>
            <a:endParaRPr/>
          </a:p>
          <a:p>
            <a:pPr marL="91440" lvl="0" indent="-91440" algn="l" rtl="0">
              <a:lnSpc>
                <a:spcPct val="110000"/>
              </a:lnSpc>
              <a:spcBef>
                <a:spcPts val="1400"/>
              </a:spcBef>
              <a:spcAft>
                <a:spcPts val="0"/>
              </a:spcAft>
              <a:buSzPct val="100000"/>
              <a:buChar char=" "/>
            </a:pPr>
            <a:r>
              <a:rPr lang="en-US"/>
              <a:t> In a natural state, the clay platelets are ∼1 nm in thickness and other dimensions (i.e., length and width) can be of the order of 150 nm to 2 µm.</a:t>
            </a:r>
            <a:endParaRPr/>
          </a:p>
          <a:p>
            <a:pPr marL="91440" lvl="0" indent="-91440" algn="l" rtl="0">
              <a:lnSpc>
                <a:spcPct val="110000"/>
              </a:lnSpc>
              <a:spcBef>
                <a:spcPts val="1400"/>
              </a:spcBef>
              <a:spcAft>
                <a:spcPts val="0"/>
              </a:spcAft>
              <a:buSzPct val="100000"/>
              <a:buChar char=" "/>
            </a:pPr>
            <a:r>
              <a:rPr lang="en-US" b="0" i="0">
                <a:solidFill>
                  <a:srgbClr val="202124"/>
                </a:solidFill>
                <a:latin typeface="arial"/>
                <a:ea typeface="arial"/>
                <a:cs typeface="arial"/>
                <a:sym typeface="arial"/>
              </a:rPr>
              <a:t>In materials science the term single-layer materials or </a:t>
            </a:r>
            <a:r>
              <a:rPr lang="en-US" b="1" i="0">
                <a:solidFill>
                  <a:srgbClr val="202124"/>
                </a:solidFill>
                <a:latin typeface="arial"/>
                <a:ea typeface="arial"/>
                <a:cs typeface="arial"/>
                <a:sym typeface="arial"/>
              </a:rPr>
              <a:t>2D</a:t>
            </a:r>
            <a:r>
              <a:rPr lang="en-US" b="0" i="0">
                <a:solidFill>
                  <a:srgbClr val="202124"/>
                </a:solidFill>
                <a:latin typeface="arial"/>
                <a:ea typeface="arial"/>
                <a:cs typeface="arial"/>
                <a:sym typeface="arial"/>
              </a:rPr>
              <a:t> materials refers to crystalline solids consisting of a single layer of atoms. ... </a:t>
            </a:r>
            <a:r>
              <a:rPr lang="en-US" b="1" i="0">
                <a:solidFill>
                  <a:srgbClr val="202124"/>
                </a:solidFill>
                <a:latin typeface="arial"/>
                <a:ea typeface="arial"/>
                <a:cs typeface="arial"/>
                <a:sym typeface="arial"/>
              </a:rPr>
              <a:t>2D</a:t>
            </a:r>
            <a:r>
              <a:rPr lang="en-US" b="0" i="0">
                <a:solidFill>
                  <a:srgbClr val="202124"/>
                </a:solidFill>
                <a:latin typeface="arial"/>
                <a:ea typeface="arial"/>
                <a:cs typeface="arial"/>
                <a:sym typeface="arial"/>
              </a:rPr>
              <a:t> materials can generally be categorised as either </a:t>
            </a:r>
            <a:r>
              <a:rPr lang="en-US" b="1" i="0">
                <a:solidFill>
                  <a:srgbClr val="202124"/>
                </a:solidFill>
                <a:latin typeface="arial"/>
                <a:ea typeface="arial"/>
                <a:cs typeface="arial"/>
                <a:sym typeface="arial"/>
              </a:rPr>
              <a:t>2D</a:t>
            </a:r>
            <a:r>
              <a:rPr lang="en-US" b="0" i="0">
                <a:solidFill>
                  <a:srgbClr val="202124"/>
                </a:solidFill>
                <a:latin typeface="arial"/>
                <a:ea typeface="arial"/>
                <a:cs typeface="arial"/>
                <a:sym typeface="arial"/>
              </a:rPr>
              <a:t> allotropes of various elements or as compounds (consisting of two or more covalently bonding elements)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600"/>
              <a:buFont typeface="Geo"/>
              <a:buNone/>
            </a:pPr>
            <a:r>
              <a:rPr lang="en-US"/>
              <a:t>3-D Nanomaterials </a:t>
            </a:r>
            <a:br>
              <a:rPr lang="en-US"/>
            </a:br>
            <a:endParaRPr/>
          </a:p>
        </p:txBody>
      </p:sp>
      <p:sp>
        <p:nvSpPr>
          <p:cNvPr id="206" name="Google Shape;206;p11"/>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fontScale="77500" lnSpcReduction="20000"/>
          </a:bodyPr>
          <a:lstStyle/>
          <a:p>
            <a:pPr marL="91440" lvl="0" indent="-118110" algn="l" rtl="0">
              <a:lnSpc>
                <a:spcPct val="110000"/>
              </a:lnSpc>
              <a:spcBef>
                <a:spcPts val="0"/>
              </a:spcBef>
              <a:spcAft>
                <a:spcPts val="0"/>
              </a:spcAft>
              <a:buSzPct val="100000"/>
              <a:buChar char=" "/>
            </a:pPr>
            <a:r>
              <a:rPr lang="en-US" sz="2400" b="1"/>
              <a:t>3.3-D Nanomaterials </a:t>
            </a:r>
            <a:endParaRPr/>
          </a:p>
          <a:p>
            <a:pPr marL="91440" lvl="0" indent="-98425" algn="l" rtl="0">
              <a:lnSpc>
                <a:spcPct val="110000"/>
              </a:lnSpc>
              <a:spcBef>
                <a:spcPts val="1400"/>
              </a:spcBef>
              <a:spcAft>
                <a:spcPts val="0"/>
              </a:spcAft>
              <a:buSzPct val="100000"/>
              <a:buChar char=" "/>
            </a:pPr>
            <a:r>
              <a:rPr lang="en-US"/>
              <a:t>All dimensions of these materials are outside the nanometer range. </a:t>
            </a:r>
            <a:endParaRPr/>
          </a:p>
          <a:p>
            <a:pPr marL="91440" lvl="0" indent="-98425" algn="l" rtl="0">
              <a:lnSpc>
                <a:spcPct val="110000"/>
              </a:lnSpc>
              <a:spcBef>
                <a:spcPts val="1400"/>
              </a:spcBef>
              <a:spcAft>
                <a:spcPts val="0"/>
              </a:spcAft>
              <a:buSzPct val="100000"/>
              <a:buChar char=" "/>
            </a:pPr>
            <a:r>
              <a:rPr lang="en-US"/>
              <a:t>They are generally referred to as equiaxed nanoparticles or nanocrystals. </a:t>
            </a:r>
            <a:endParaRPr/>
          </a:p>
          <a:p>
            <a:pPr marL="91440" lvl="0" indent="-98425" algn="l" rtl="0">
              <a:lnSpc>
                <a:spcPct val="110000"/>
              </a:lnSpc>
              <a:spcBef>
                <a:spcPts val="1400"/>
              </a:spcBef>
              <a:spcAft>
                <a:spcPts val="0"/>
              </a:spcAft>
              <a:buSzPct val="100000"/>
              <a:buChar char=" "/>
            </a:pPr>
            <a:r>
              <a:rPr lang="en-US"/>
              <a:t>The best example is the nanostructured bulk, which consists of individual blocks with the size in the range of 1–100 nm. </a:t>
            </a:r>
            <a:endParaRPr/>
          </a:p>
          <a:p>
            <a:pPr marL="91440" lvl="0" indent="-98425" algn="l" rtl="0">
              <a:lnSpc>
                <a:spcPct val="110000"/>
              </a:lnSpc>
              <a:spcBef>
                <a:spcPts val="1400"/>
              </a:spcBef>
              <a:spcAft>
                <a:spcPts val="0"/>
              </a:spcAft>
              <a:buSzPct val="100000"/>
              <a:buChar char=" "/>
            </a:pPr>
            <a:r>
              <a:rPr lang="en-US"/>
              <a:t>3-D nanomaterials are also known as bulk nanomaterials, which are not confined to the nanoscale in any dimension. These materials have all three dimensions &gt;100 nm. </a:t>
            </a:r>
            <a:endParaRPr/>
          </a:p>
          <a:p>
            <a:pPr marL="91440" lvl="0" indent="-98425" algn="l" rtl="0">
              <a:lnSpc>
                <a:spcPct val="110000"/>
              </a:lnSpc>
              <a:spcBef>
                <a:spcPts val="1400"/>
              </a:spcBef>
              <a:spcAft>
                <a:spcPts val="0"/>
              </a:spcAft>
              <a:buSzPct val="100000"/>
              <a:buChar char=" "/>
            </a:pPr>
            <a:r>
              <a:rPr lang="en-US"/>
              <a:t>These materials possess a nanocrystalline structure or features at the nanoscale, that is, bulk nanomaterials consist of a multiple arrangement of nanosized crystals typically in different orientations.</a:t>
            </a:r>
            <a:endParaRPr/>
          </a:p>
          <a:p>
            <a:pPr marL="91440" lvl="0" indent="-98425" algn="l" rtl="0">
              <a:lnSpc>
                <a:spcPct val="110000"/>
              </a:lnSpc>
              <a:spcBef>
                <a:spcPts val="1400"/>
              </a:spcBef>
              <a:spcAft>
                <a:spcPts val="0"/>
              </a:spcAft>
              <a:buSzPct val="100000"/>
              <a:buChar char=" "/>
            </a:pPr>
            <a:r>
              <a:rPr lang="en-US"/>
              <a:t> In other words, 3-D nanomaterials can contain dispersions of nanoparticles, nanowires, nanotubes, or multinanolayers, etc. in the matrix</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2"/>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p>
            <a:pPr marL="0" lvl="0" indent="0" algn="l" rtl="0">
              <a:lnSpc>
                <a:spcPct val="110000"/>
              </a:lnSpc>
              <a:spcBef>
                <a:spcPts val="0"/>
              </a:spcBef>
              <a:spcAft>
                <a:spcPts val="0"/>
              </a:spcAft>
              <a:buSzPts val="2000"/>
              <a:buNone/>
            </a:pPr>
            <a:r>
              <a:rPr lang="en-US"/>
              <a:t>In the last few decades, the technologies for the fabrication of integrated circuits have</a:t>
            </a:r>
            <a:endParaRPr/>
          </a:p>
          <a:p>
            <a:pPr marL="0" lvl="0" indent="0" algn="l" rtl="0">
              <a:lnSpc>
                <a:spcPct val="110000"/>
              </a:lnSpc>
              <a:spcBef>
                <a:spcPts val="1400"/>
              </a:spcBef>
              <a:spcAft>
                <a:spcPts val="0"/>
              </a:spcAft>
              <a:buSzPts val="2000"/>
              <a:buNone/>
            </a:pPr>
            <a:r>
              <a:rPr lang="en-US"/>
              <a:t>made the smallest structure (i.e., &lt;100 nm) elements of microelectronic chip devices</a:t>
            </a:r>
            <a:endParaRPr/>
          </a:p>
          <a:p>
            <a:pPr marL="0" lvl="0" indent="0" algn="l" rtl="0">
              <a:lnSpc>
                <a:spcPct val="110000"/>
              </a:lnSpc>
              <a:spcBef>
                <a:spcPts val="1400"/>
              </a:spcBef>
              <a:spcAft>
                <a:spcPts val="0"/>
              </a:spcAft>
              <a:buSzPts val="2000"/>
              <a:buNone/>
            </a:pPr>
            <a:r>
              <a:rPr lang="en-US"/>
              <a:t>by mass production. The gate length of solid-state transistors has reached in the range</a:t>
            </a:r>
            <a:endParaRPr/>
          </a:p>
          <a:p>
            <a:pPr marL="0" lvl="0" indent="0" algn="l" rtl="0">
              <a:lnSpc>
                <a:spcPct val="110000"/>
              </a:lnSpc>
              <a:spcBef>
                <a:spcPts val="1400"/>
              </a:spcBef>
              <a:spcAft>
                <a:spcPts val="0"/>
              </a:spcAft>
              <a:buSzPts val="2000"/>
              <a:buNone/>
            </a:pPr>
            <a:r>
              <a:rPr lang="en-US"/>
              <a:t>of few tens of nanometers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600"/>
              <a:buFont typeface="Geo"/>
              <a:buNone/>
            </a:pPr>
            <a:r>
              <a:rPr lang="en-US"/>
              <a:t>Nanotechnology in the Twenty-First Century</a:t>
            </a:r>
            <a:endParaRPr/>
          </a:p>
        </p:txBody>
      </p:sp>
      <p:sp>
        <p:nvSpPr>
          <p:cNvPr id="217" name="Google Shape;217;p13"/>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p>
            <a:pPr marL="91440" lvl="0" indent="-127000" algn="l" rtl="0">
              <a:lnSpc>
                <a:spcPct val="110000"/>
              </a:lnSpc>
              <a:spcBef>
                <a:spcPts val="0"/>
              </a:spcBef>
              <a:spcAft>
                <a:spcPts val="0"/>
              </a:spcAft>
              <a:buSzPts val="2000"/>
              <a:buChar char=" "/>
            </a:pPr>
            <a:r>
              <a:rPr lang="en-US"/>
              <a:t>Nowadays, microprocessors have circuit features with size of ∼14 nm across, smaller than most of the viruses. In the early 2000s, the features shrunk below ∼90 nm; however, this miniaturization is facing problem of heat dissipation which has restricted the speed of device.</a:t>
            </a:r>
            <a:endParaRPr/>
          </a:p>
          <a:p>
            <a:pPr marL="91440" lvl="0" indent="-127000" algn="l" rtl="0">
              <a:lnSpc>
                <a:spcPct val="110000"/>
              </a:lnSpc>
              <a:spcBef>
                <a:spcPts val="1400"/>
              </a:spcBef>
              <a:spcAft>
                <a:spcPts val="0"/>
              </a:spcAft>
              <a:buSzPts val="2000"/>
              <a:buChar char=" "/>
            </a:pPr>
            <a:r>
              <a:rPr lang="en-US"/>
              <a:t>Thus, due to multifunctional miniaturization, cell phones are becoming tinier, laptops are getting lighter, and a thin strand of optical fiber is replacing thick bundles of copper telephone wire. For example, a 100 times decrease in linear size scale translates into 106 by volume, that is, 1 million times more circuitry could be stuffed into the same volume. </a:t>
            </a:r>
            <a:endParaRPr/>
          </a:p>
          <a:p>
            <a:pPr marL="91440" lvl="0" indent="0" algn="l" rtl="0">
              <a:lnSpc>
                <a:spcPct val="110000"/>
              </a:lnSpc>
              <a:spcBef>
                <a:spcPts val="1400"/>
              </a:spcBef>
              <a:spcAft>
                <a:spcPts val="0"/>
              </a:spcAft>
              <a:buSzPts val="20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grpSp>
        <p:nvGrpSpPr>
          <p:cNvPr id="112" name="Google Shape;112;p2"/>
          <p:cNvGrpSpPr/>
          <p:nvPr/>
        </p:nvGrpSpPr>
        <p:grpSpPr>
          <a:xfrm>
            <a:off x="1069243" y="1106816"/>
            <a:ext cx="10596569" cy="4109893"/>
            <a:chOff x="2444" y="849238"/>
            <a:chExt cx="10596569" cy="4109893"/>
          </a:xfrm>
        </p:grpSpPr>
        <p:sp>
          <p:nvSpPr>
            <p:cNvPr id="113" name="Google Shape;113;p2"/>
            <p:cNvSpPr/>
            <p:nvPr/>
          </p:nvSpPr>
          <p:spPr>
            <a:xfrm>
              <a:off x="3895891" y="1071697"/>
              <a:ext cx="2809676" cy="2024437"/>
            </a:xfrm>
            <a:prstGeom prst="ellipse">
              <a:avLst/>
            </a:prstGeom>
            <a:solidFill>
              <a:srgbClr val="EB57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046114" y="849238"/>
              <a:ext cx="2509230" cy="2469354"/>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444" y="3214262"/>
              <a:ext cx="10596569" cy="17448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txBox="1"/>
            <p:nvPr/>
          </p:nvSpPr>
          <p:spPr>
            <a:xfrm>
              <a:off x="2444" y="3214262"/>
              <a:ext cx="10596569" cy="174486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900"/>
                <a:buFont typeface="Arial"/>
                <a:buNone/>
              </a:pPr>
              <a:r>
                <a:rPr lang="en-US" sz="2900" b="0" i="0" u="sng" strike="noStrike" cap="none">
                  <a:solidFill>
                    <a:schemeClr val="dk1"/>
                  </a:solidFill>
                  <a:latin typeface="Arial"/>
                  <a:ea typeface="Arial"/>
                  <a:cs typeface="Arial"/>
                  <a:sym typeface="Arial"/>
                </a:rPr>
                <a:t> BASICS OF NANO CHEMISTRY </a:t>
              </a:r>
              <a:r>
                <a:rPr lang="en-US" sz="2900" b="0" i="0" u="none" strike="noStrike" cap="none">
                  <a:solidFill>
                    <a:schemeClr val="dk1"/>
                  </a:solidFill>
                  <a:latin typeface="Arial"/>
                  <a:ea typeface="Arial"/>
                  <a:cs typeface="Arial"/>
                  <a:sym typeface="Arial"/>
                </a:rPr>
                <a:t> DEFINITION OF NANO, SCIENTIFIC REVOLUTION-ATOMIC STRUCTURE AND ATOMIC SIZE, EMERGENCE AND CHALLENGES OF NANOSCIENCE AND NANOTECHNOLOGY,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4"/>
          <p:cNvSpPr txBox="1">
            <a:spLocks noGrp="1"/>
          </p:cNvSpPr>
          <p:nvPr>
            <p:ph type="body" idx="1"/>
          </p:nvPr>
        </p:nvSpPr>
        <p:spPr>
          <a:xfrm>
            <a:off x="1097280" y="502277"/>
            <a:ext cx="10058400" cy="5366816"/>
          </a:xfrm>
          <a:prstGeom prst="rect">
            <a:avLst/>
          </a:prstGeom>
          <a:noFill/>
          <a:ln>
            <a:noFill/>
          </a:ln>
        </p:spPr>
        <p:txBody>
          <a:bodyPr spcFirstLastPara="1" wrap="square" lIns="0" tIns="45700" rIns="0" bIns="45700" anchor="t" anchorCtr="0">
            <a:normAutofit lnSpcReduction="10000"/>
          </a:bodyPr>
          <a:lstStyle/>
          <a:p>
            <a:pPr marL="91440" lvl="0" indent="-127000" algn="l" rtl="0">
              <a:lnSpc>
                <a:spcPct val="110000"/>
              </a:lnSpc>
              <a:spcBef>
                <a:spcPts val="0"/>
              </a:spcBef>
              <a:spcAft>
                <a:spcPts val="0"/>
              </a:spcAft>
              <a:buSzPts val="2000"/>
              <a:buChar char=" "/>
            </a:pPr>
            <a:r>
              <a:rPr lang="en-US"/>
              <a:t>Scientists have exploited the bottom-up nanotechnology of the nature and replicated a large number of examples including self-cleaning glasses, nano fabrics, nanomotors, nano brushes, nano paints, and hundreds of more developments by assembling and manipulating atoms, molecules, and solids.</a:t>
            </a:r>
            <a:endParaRPr/>
          </a:p>
          <a:p>
            <a:pPr marL="91440" lvl="0" indent="0" algn="l" rtl="0">
              <a:lnSpc>
                <a:spcPct val="110000"/>
              </a:lnSpc>
              <a:spcBef>
                <a:spcPts val="1400"/>
              </a:spcBef>
              <a:spcAft>
                <a:spcPts val="0"/>
              </a:spcAft>
              <a:buSzPts val="2000"/>
              <a:buNone/>
            </a:pPr>
            <a:endParaRPr/>
          </a:p>
          <a:p>
            <a:pPr marL="91440" lvl="0" indent="0" algn="l" rtl="0">
              <a:lnSpc>
                <a:spcPct val="110000"/>
              </a:lnSpc>
              <a:spcBef>
                <a:spcPts val="1400"/>
              </a:spcBef>
              <a:spcAft>
                <a:spcPts val="0"/>
              </a:spcAft>
              <a:buSzPts val="2000"/>
              <a:buNone/>
            </a:pPr>
            <a:endParaRPr/>
          </a:p>
          <a:p>
            <a:pPr marL="91440" lvl="0" indent="0" algn="l" rtl="0">
              <a:lnSpc>
                <a:spcPct val="110000"/>
              </a:lnSpc>
              <a:spcBef>
                <a:spcPts val="1400"/>
              </a:spcBef>
              <a:spcAft>
                <a:spcPts val="0"/>
              </a:spcAft>
              <a:buSzPts val="2000"/>
              <a:buNone/>
            </a:pPr>
            <a:endParaRPr/>
          </a:p>
          <a:p>
            <a:pPr marL="91440" lvl="0" indent="0" algn="l" rtl="0">
              <a:lnSpc>
                <a:spcPct val="110000"/>
              </a:lnSpc>
              <a:spcBef>
                <a:spcPts val="1400"/>
              </a:spcBef>
              <a:spcAft>
                <a:spcPts val="0"/>
              </a:spcAft>
              <a:buSzPts val="2000"/>
              <a:buNone/>
            </a:pPr>
            <a:endParaRPr/>
          </a:p>
          <a:p>
            <a:pPr marL="91440" lvl="0" indent="-127000" algn="l" rtl="0">
              <a:lnSpc>
                <a:spcPct val="110000"/>
              </a:lnSpc>
              <a:spcBef>
                <a:spcPts val="1400"/>
              </a:spcBef>
              <a:spcAft>
                <a:spcPts val="0"/>
              </a:spcAft>
              <a:buSzPts val="2000"/>
              <a:buChar char=" "/>
            </a:pPr>
            <a:r>
              <a:rPr lang="en-US"/>
              <a:t> </a:t>
            </a:r>
            <a:endParaRPr/>
          </a:p>
          <a:p>
            <a:pPr marL="91440" lvl="0" indent="-127000" algn="l" rtl="0">
              <a:lnSpc>
                <a:spcPct val="110000"/>
              </a:lnSpc>
              <a:spcBef>
                <a:spcPts val="1400"/>
              </a:spcBef>
              <a:spcAft>
                <a:spcPts val="0"/>
              </a:spcAft>
              <a:buSzPts val="2000"/>
              <a:buChar char=" "/>
            </a:pPr>
            <a:r>
              <a:rPr lang="en-US"/>
              <a:t>It has been well studied that as the diameter of metallic nanowires shrinks, the resistivity and failure current density increase due to increased scattering of the conduction electrons by the surface of the nanowires, internal grain boundaries (GBs), and surface-to-volume ratio.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5"/>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p>
            <a:pPr marL="91440" lvl="0" indent="-127000" algn="l" rtl="0">
              <a:lnSpc>
                <a:spcPct val="110000"/>
              </a:lnSpc>
              <a:spcBef>
                <a:spcPts val="0"/>
              </a:spcBef>
              <a:spcAft>
                <a:spcPts val="0"/>
              </a:spcAft>
              <a:buSzPts val="2000"/>
              <a:buChar char=" "/>
            </a:pPr>
            <a:r>
              <a:rPr lang="en-US"/>
              <a:t>Moreover, due to the surface plasmon resonance (SPR) effect, the extinction peaks of gold nanowire arrays possessed a blueshift with decreasing diameter of the nanowires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600"/>
              <a:buFont typeface="Geo"/>
              <a:buNone/>
            </a:pPr>
            <a:r>
              <a:rPr lang="en-US"/>
              <a:t>Size Effect on GBs ( Grain Boundaries)</a:t>
            </a:r>
            <a:endParaRPr/>
          </a:p>
        </p:txBody>
      </p:sp>
      <p:sp>
        <p:nvSpPr>
          <p:cNvPr id="233" name="Google Shape;233;p16"/>
          <p:cNvSpPr txBox="1">
            <a:spLocks noGrp="1"/>
          </p:cNvSpPr>
          <p:nvPr>
            <p:ph type="body" idx="1"/>
          </p:nvPr>
        </p:nvSpPr>
        <p:spPr>
          <a:xfrm>
            <a:off x="618186" y="1944711"/>
            <a:ext cx="10537494" cy="3924382"/>
          </a:xfrm>
          <a:prstGeom prst="rect">
            <a:avLst/>
          </a:prstGeom>
          <a:noFill/>
          <a:ln>
            <a:noFill/>
          </a:ln>
        </p:spPr>
        <p:txBody>
          <a:bodyPr spcFirstLastPara="1" wrap="square" lIns="0" tIns="45700" rIns="0" bIns="45700" anchor="t" anchorCtr="0">
            <a:normAutofit/>
          </a:bodyPr>
          <a:lstStyle/>
          <a:p>
            <a:pPr marL="91440" lvl="0" indent="-127000" algn="l" rtl="0">
              <a:lnSpc>
                <a:spcPct val="110000"/>
              </a:lnSpc>
              <a:spcBef>
                <a:spcPts val="0"/>
              </a:spcBef>
              <a:spcAft>
                <a:spcPts val="0"/>
              </a:spcAft>
              <a:buSzPts val="2000"/>
              <a:buChar char=" "/>
            </a:pPr>
            <a:r>
              <a:rPr lang="en-US"/>
              <a:t>.</a:t>
            </a:r>
            <a:endParaRPr/>
          </a:p>
        </p:txBody>
      </p:sp>
      <p:sp>
        <p:nvSpPr>
          <p:cNvPr id="234" name="Google Shape;234;p16"/>
          <p:cNvSpPr txBox="1"/>
          <p:nvPr/>
        </p:nvSpPr>
        <p:spPr>
          <a:xfrm>
            <a:off x="888642" y="1944710"/>
            <a:ext cx="9852338"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Nanocrystalline materials are the solids consisting of approximately equiaxed nanocrystallites (grains) separated by grain boundaries (GBs) with the thickness of 0.5–1 nm</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Nanomaterials and Nanocomposites lattices of grains are misoriented relative to each other.</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Nanocrystalline materials are single- or multiphase polycrystals with nanoscale (1–250 nm) grain size.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The materials with the grain size of 250–1000 nm are called “ultrafine grain size” materials.</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 Nanocrystalline materials are structurally characterized by a large volume fraction of GBs or interfaces, which may significantly alter their physical, mechanical, and chemical properties in comparison with conventional coarse-grained (grain size: 10–300 µm) polycrystalline materials. </a:t>
            </a:r>
            <a:endParaRPr sz="1800">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body" idx="1"/>
          </p:nvPr>
        </p:nvSpPr>
        <p:spPr>
          <a:xfrm>
            <a:off x="1097280" y="515155"/>
            <a:ext cx="10058400" cy="5353937"/>
          </a:xfrm>
          <a:prstGeom prst="rect">
            <a:avLst/>
          </a:prstGeom>
          <a:noFill/>
          <a:ln>
            <a:noFill/>
          </a:ln>
        </p:spPr>
        <p:txBody>
          <a:bodyPr spcFirstLastPara="1" wrap="square" lIns="0" tIns="45700" rIns="0" bIns="45700" anchor="t" anchorCtr="0">
            <a:normAutofit/>
          </a:bodyPr>
          <a:lstStyle/>
          <a:p>
            <a:pPr marL="91440" lvl="0" indent="-127000" algn="l" rtl="0">
              <a:lnSpc>
                <a:spcPct val="110000"/>
              </a:lnSpc>
              <a:spcBef>
                <a:spcPts val="0"/>
              </a:spcBef>
              <a:spcAft>
                <a:spcPts val="0"/>
              </a:spcAft>
              <a:buSzPts val="2000"/>
              <a:buChar char=" "/>
            </a:pPr>
            <a:r>
              <a:rPr lang="en-US"/>
              <a:t>Volume fraction of the GBs can be calculated from the following equation: </a:t>
            </a:r>
            <a:endParaRPr/>
          </a:p>
          <a:p>
            <a:pPr marL="91440" lvl="0" indent="-127000" algn="l" rtl="0">
              <a:lnSpc>
                <a:spcPct val="110000"/>
              </a:lnSpc>
              <a:spcBef>
                <a:spcPts val="1400"/>
              </a:spcBef>
              <a:spcAft>
                <a:spcPts val="0"/>
              </a:spcAft>
              <a:buSzPts val="2000"/>
              <a:buChar char=" "/>
            </a:pPr>
            <a:r>
              <a:rPr lang="en-US"/>
              <a:t>                                    Fgb = 3δ/ d</a:t>
            </a:r>
            <a:endParaRPr/>
          </a:p>
          <a:p>
            <a:pPr marL="91440" lvl="0" indent="0" algn="l" rtl="0">
              <a:lnSpc>
                <a:spcPct val="110000"/>
              </a:lnSpc>
              <a:spcBef>
                <a:spcPts val="1400"/>
              </a:spcBef>
              <a:spcAft>
                <a:spcPts val="0"/>
              </a:spcAft>
              <a:buSzPts val="2000"/>
              <a:buNone/>
            </a:pPr>
            <a:endParaRPr/>
          </a:p>
          <a:p>
            <a:pPr marL="91440" lvl="0" indent="-127000" algn="l" rtl="0">
              <a:lnSpc>
                <a:spcPct val="110000"/>
              </a:lnSpc>
              <a:spcBef>
                <a:spcPts val="1400"/>
              </a:spcBef>
              <a:spcAft>
                <a:spcPts val="0"/>
              </a:spcAft>
              <a:buSzPts val="2000"/>
              <a:buChar char=" "/>
            </a:pPr>
            <a:r>
              <a:rPr lang="en-US"/>
              <a:t>where d is the average size of the crystallites and δ is the average thickness of the interfaces which is known to be on the order of three or four atomic layers (or 0.5–1.0 nm thick)</a:t>
            </a:r>
            <a:endParaRPr/>
          </a:p>
          <a:p>
            <a:pPr marL="91440" lvl="0" indent="-127000" algn="l" rtl="0">
              <a:lnSpc>
                <a:spcPct val="110000"/>
              </a:lnSpc>
              <a:spcBef>
                <a:spcPts val="1400"/>
              </a:spcBef>
              <a:spcAft>
                <a:spcPts val="0"/>
              </a:spcAft>
              <a:buSzPts val="2000"/>
              <a:buChar char=" "/>
            </a:pPr>
            <a:r>
              <a:rPr lang="en-US"/>
              <a:t>Thus, the volume fraction of atoms in the GBs can be as much as 50% for 5 nm grains, ∼30% for 10 nm grains, and 3% for 100 nm grains</a:t>
            </a:r>
            <a:endParaRPr/>
          </a:p>
          <a:p>
            <a:pPr marL="91440" lvl="0" indent="-127000" algn="l" rtl="0">
              <a:lnSpc>
                <a:spcPct val="110000"/>
              </a:lnSpc>
              <a:spcBef>
                <a:spcPts val="1400"/>
              </a:spcBef>
              <a:spcAft>
                <a:spcPts val="0"/>
              </a:spcAft>
              <a:buSzPts val="2000"/>
              <a:buChar char=" "/>
            </a:pPr>
            <a:r>
              <a:rPr lang="en-US"/>
              <a:t>A nanocrystalline metal with a crystallite size of 10 nm contains typically ∼6 × 1019 interfaces/cm3 with random orientation, and consequently, a substantial fraction of the atoms lie in the interfaces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8"/>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p>
            <a:pPr marL="91440" lvl="0" indent="0" algn="l" rtl="0">
              <a:lnSpc>
                <a:spcPct val="110000"/>
              </a:lnSpc>
              <a:spcBef>
                <a:spcPts val="0"/>
              </a:spcBef>
              <a:spcAft>
                <a:spcPts val="0"/>
              </a:spcAft>
              <a:buSzPts val="2000"/>
              <a:buNone/>
            </a:pPr>
            <a:endParaRPr/>
          </a:p>
        </p:txBody>
      </p:sp>
      <p:pic>
        <p:nvPicPr>
          <p:cNvPr id="245" name="Google Shape;245;p18" descr="SPECIFIC SURFACE AREA&#10; Specific surface area is measure applied to&#10;granular or granulate solids.&#10; It is the surface area..."/>
          <p:cNvPicPr preferRelativeResize="0"/>
          <p:nvPr/>
        </p:nvPicPr>
        <p:blipFill rotWithShape="1">
          <a:blip r:embed="rId3">
            <a:alphaModFix/>
          </a:blip>
          <a:srcRect/>
          <a:stretch/>
        </p:blipFill>
        <p:spPr>
          <a:xfrm>
            <a:off x="0" y="193183"/>
            <a:ext cx="11155680" cy="567590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19" descr="Surface area increases with decrease in the particle size&#10; "/>
          <p:cNvPicPr preferRelativeResize="0">
            <a:picLocks noGrp="1"/>
          </p:cNvPicPr>
          <p:nvPr>
            <p:ph type="body" idx="1"/>
          </p:nvPr>
        </p:nvPicPr>
        <p:blipFill rotWithShape="1">
          <a:blip r:embed="rId3">
            <a:alphaModFix/>
          </a:blip>
          <a:srcRect/>
          <a:stretch/>
        </p:blipFill>
        <p:spPr>
          <a:xfrm>
            <a:off x="927279" y="90152"/>
            <a:ext cx="9620517" cy="577883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0" descr="Specific surface area depends on the shape...&#10;Scub = 1.24Ssph . So a cube has 24% more specific surface than a&#10;sphere with..."/>
          <p:cNvPicPr preferRelativeResize="0">
            <a:picLocks noGrp="1"/>
          </p:cNvPicPr>
          <p:nvPr>
            <p:ph type="body" idx="1"/>
          </p:nvPr>
        </p:nvPicPr>
        <p:blipFill rotWithShape="1">
          <a:blip r:embed="rId3">
            <a:alphaModFix/>
          </a:blip>
          <a:srcRect/>
          <a:stretch/>
        </p:blipFill>
        <p:spPr>
          <a:xfrm>
            <a:off x="811370" y="180304"/>
            <a:ext cx="10238704" cy="568868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21" descr="Dependence of the surface&#10;area S(L/D) of a cylinder on&#10;its length :diameter ratio&#10;L/D&#10;Specific surface areas of&#10;GaAs spher..."/>
          <p:cNvPicPr preferRelativeResize="0">
            <a:picLocks noGrp="1"/>
          </p:cNvPicPr>
          <p:nvPr>
            <p:ph type="body" idx="1"/>
          </p:nvPr>
        </p:nvPicPr>
        <p:blipFill rotWithShape="1">
          <a:blip r:embed="rId3">
            <a:alphaModFix/>
          </a:blip>
          <a:srcRect/>
          <a:stretch/>
        </p:blipFill>
        <p:spPr>
          <a:xfrm>
            <a:off x="1097280" y="0"/>
            <a:ext cx="10058400" cy="58689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22" descr="DENSITY&#10; Density can be generally varied by changing the&#10;pressure or the temperature.&#10; It has been observed that density..."/>
          <p:cNvPicPr preferRelativeResize="0">
            <a:picLocks noGrp="1"/>
          </p:cNvPicPr>
          <p:nvPr>
            <p:ph type="body" idx="1"/>
          </p:nvPr>
        </p:nvPicPr>
        <p:blipFill rotWithShape="1">
          <a:blip r:embed="rId3">
            <a:alphaModFix/>
          </a:blip>
          <a:srcRect/>
          <a:stretch/>
        </p:blipFill>
        <p:spPr>
          <a:xfrm>
            <a:off x="1066800" y="90152"/>
            <a:ext cx="10058400" cy="576595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23" descr="Density varies with the size…&#10;The density decreases with the reduction in size but not in&#10;quantitative agreement with the ..."/>
          <p:cNvPicPr preferRelativeResize="0">
            <a:picLocks noGrp="1"/>
          </p:cNvPicPr>
          <p:nvPr>
            <p:ph type="body" idx="1"/>
          </p:nvPr>
        </p:nvPicPr>
        <p:blipFill rotWithShape="1">
          <a:blip r:embed="rId3">
            <a:alphaModFix/>
          </a:blip>
          <a:srcRect/>
          <a:stretch/>
        </p:blipFill>
        <p:spPr>
          <a:xfrm>
            <a:off x="1068946" y="489398"/>
            <a:ext cx="10354615" cy="54182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111bdd3a483_0_0"/>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What are nanomaterials? </a:t>
            </a:r>
            <a:endParaRPr/>
          </a:p>
        </p:txBody>
      </p:sp>
      <p:sp>
        <p:nvSpPr>
          <p:cNvPr id="122" name="Google Shape;122;g111bdd3a483_0_0"/>
          <p:cNvSpPr txBox="1">
            <a:spLocks noGrp="1"/>
          </p:cNvSpPr>
          <p:nvPr>
            <p:ph type="body" idx="1"/>
          </p:nvPr>
        </p:nvSpPr>
        <p:spPr>
          <a:xfrm>
            <a:off x="1097280" y="2108201"/>
            <a:ext cx="10058400" cy="3760800"/>
          </a:xfrm>
          <a:prstGeom prst="rect">
            <a:avLst/>
          </a:prstGeom>
        </p:spPr>
        <p:txBody>
          <a:bodyPr spcFirstLastPara="1" wrap="square" lIns="0" tIns="45700" rIns="0" bIns="45700" anchor="t" anchorCtr="0">
            <a:normAutofit/>
          </a:bodyPr>
          <a:lstStyle/>
          <a:p>
            <a:pPr marL="0" lvl="0" indent="0" algn="l" rtl="0">
              <a:spcBef>
                <a:spcPts val="1200"/>
              </a:spcBef>
              <a:spcAft>
                <a:spcPts val="0"/>
              </a:spcAft>
              <a:buNone/>
            </a:pPr>
            <a:r>
              <a:rPr lang="en-US"/>
              <a:t>Nanoscale materials are defined as a set of substances where at least one dimension is less than approximately 100 nanometers. A nanometer is one millionth of a millimeter - approximately 100,000 times smaller than the diameter of a human hair. </a:t>
            </a:r>
            <a:endParaRPr/>
          </a:p>
          <a:p>
            <a:pPr marL="0" lvl="0" indent="0" algn="l" rtl="0">
              <a:spcBef>
                <a:spcPts val="1200"/>
              </a:spcBef>
              <a:spcAft>
                <a:spcPts val="200"/>
              </a:spcAft>
              <a:buNone/>
            </a:pPr>
            <a:r>
              <a:rPr lang="en-US"/>
              <a:t>They are of interest because at this scale unique optical, magnetic, electrical, and other properties emerge. These emergent properties have the potential for great impacts in electronics, medicine, and other fields.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24" descr="Optical Properties&#10;The band gap increases as the particle size decreases.&#10; "/>
          <p:cNvPicPr preferRelativeResize="0">
            <a:picLocks noGrp="1"/>
          </p:cNvPicPr>
          <p:nvPr>
            <p:ph type="body" idx="1"/>
          </p:nvPr>
        </p:nvPicPr>
        <p:blipFill rotWithShape="1">
          <a:blip r:embed="rId3">
            <a:alphaModFix/>
          </a:blip>
          <a:srcRect/>
          <a:stretch/>
        </p:blipFill>
        <p:spPr>
          <a:xfrm>
            <a:off x="1210614" y="386366"/>
            <a:ext cx="10097037" cy="548262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25" descr="THERMAL PROPERTIES&#10; Nanocrystalline materials expected to have lower thermal&#10;conductivity compared to conventional materi..."/>
          <p:cNvPicPr preferRelativeResize="0">
            <a:picLocks noGrp="1"/>
          </p:cNvPicPr>
          <p:nvPr>
            <p:ph type="body" idx="1"/>
          </p:nvPr>
        </p:nvPicPr>
        <p:blipFill rotWithShape="1">
          <a:blip r:embed="rId3">
            <a:alphaModFix/>
          </a:blip>
          <a:srcRect/>
          <a:stretch/>
        </p:blipFill>
        <p:spPr>
          <a:xfrm>
            <a:off x="1313644" y="528034"/>
            <a:ext cx="9916733" cy="545686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26" descr="ELASTIC PROPERTIES&#10; Elastic modulus is of material is proportional to the bond&#10;strength between the atoms or molecules.&#10;•..."/>
          <p:cNvPicPr preferRelativeResize="0">
            <a:picLocks noGrp="1"/>
          </p:cNvPicPr>
          <p:nvPr>
            <p:ph type="body" idx="1"/>
          </p:nvPr>
        </p:nvPicPr>
        <p:blipFill rotWithShape="1">
          <a:blip r:embed="rId3">
            <a:alphaModFix/>
          </a:blip>
          <a:srcRect/>
          <a:stretch/>
        </p:blipFill>
        <p:spPr>
          <a:xfrm>
            <a:off x="1171977" y="592428"/>
            <a:ext cx="9968247" cy="527656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3F3F3F"/>
              </a:buClr>
              <a:buSzPct val="100000"/>
              <a:buFont typeface="Geo"/>
              <a:buNone/>
            </a:pPr>
            <a:r>
              <a:rPr lang="en-US"/>
              <a:t>Scale at which Surfaces and Interfaces Play a Large Role in Materials Properties and Interactions</a:t>
            </a:r>
            <a:endParaRPr/>
          </a:p>
        </p:txBody>
      </p:sp>
      <p:sp>
        <p:nvSpPr>
          <p:cNvPr id="291" name="Google Shape;291;p27"/>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fontScale="70000" lnSpcReduction="20000"/>
          </a:bodyPr>
          <a:lstStyle/>
          <a:p>
            <a:pPr marL="91440" lvl="0" indent="-91440" algn="l" rtl="0">
              <a:lnSpc>
                <a:spcPct val="110000"/>
              </a:lnSpc>
              <a:spcBef>
                <a:spcPts val="0"/>
              </a:spcBef>
              <a:spcAft>
                <a:spcPts val="0"/>
              </a:spcAft>
              <a:buSzPct val="100000"/>
              <a:buChar char=" "/>
            </a:pPr>
            <a:r>
              <a:rPr lang="en-US" b="0" i="0">
                <a:solidFill>
                  <a:srgbClr val="1B1B1B"/>
                </a:solidFill>
                <a:latin typeface="Source Sans Pro"/>
                <a:ea typeface="Source Sans Pro"/>
                <a:cs typeface="Source Sans Pro"/>
                <a:sym typeface="Source Sans Pro"/>
              </a:rPr>
              <a:t>Nanoscale materials have far larger surface areas than similar masses of larger-scale materials.</a:t>
            </a:r>
            <a:endParaRPr/>
          </a:p>
          <a:p>
            <a:pPr marL="91440" lvl="0" indent="-91440" algn="l" rtl="0">
              <a:lnSpc>
                <a:spcPct val="110000"/>
              </a:lnSpc>
              <a:spcBef>
                <a:spcPts val="1400"/>
              </a:spcBef>
              <a:spcAft>
                <a:spcPts val="0"/>
              </a:spcAft>
              <a:buSzPct val="100000"/>
              <a:buChar char=" "/>
            </a:pPr>
            <a:r>
              <a:rPr lang="en-US" b="0" i="0">
                <a:solidFill>
                  <a:srgbClr val="1B1B1B"/>
                </a:solidFill>
                <a:latin typeface="Source Sans Pro"/>
                <a:ea typeface="Source Sans Pro"/>
                <a:cs typeface="Source Sans Pro"/>
                <a:sym typeface="Source Sans Pro"/>
              </a:rPr>
              <a:t> As surface area per mass of a material increases, a greater amount of the material can come into contact with surrounding materials, thus affecting reactivity.</a:t>
            </a:r>
            <a:endParaRPr/>
          </a:p>
          <a:p>
            <a:pPr marL="91440" lvl="0" indent="-91440" algn="l" rtl="0">
              <a:lnSpc>
                <a:spcPct val="110000"/>
              </a:lnSpc>
              <a:spcBef>
                <a:spcPts val="1400"/>
              </a:spcBef>
              <a:spcAft>
                <a:spcPts val="0"/>
              </a:spcAft>
              <a:buSzPct val="100000"/>
              <a:buChar char=" "/>
            </a:pPr>
            <a:r>
              <a:rPr lang="en-US" b="0" i="0">
                <a:solidFill>
                  <a:srgbClr val="1B1B1B"/>
                </a:solidFill>
                <a:latin typeface="Source Sans Pro"/>
                <a:ea typeface="Source Sans Pro"/>
                <a:cs typeface="Source Sans Pro"/>
                <a:sym typeface="Source Sans Pro"/>
              </a:rPr>
              <a:t>A simple thought experiment shows why nanoparticles have phenomenally high surface areas.</a:t>
            </a:r>
            <a:endParaRPr/>
          </a:p>
          <a:p>
            <a:pPr marL="91440" lvl="0" indent="-91440" algn="l" rtl="0">
              <a:lnSpc>
                <a:spcPct val="110000"/>
              </a:lnSpc>
              <a:spcBef>
                <a:spcPts val="1400"/>
              </a:spcBef>
              <a:spcAft>
                <a:spcPts val="0"/>
              </a:spcAft>
              <a:buSzPct val="100000"/>
              <a:buChar char=" "/>
            </a:pPr>
            <a:r>
              <a:rPr lang="en-US" b="0" i="0">
                <a:solidFill>
                  <a:srgbClr val="1B1B1B"/>
                </a:solidFill>
                <a:latin typeface="Source Sans Pro"/>
                <a:ea typeface="Source Sans Pro"/>
                <a:cs typeface="Source Sans Pro"/>
                <a:sym typeface="Source Sans Pro"/>
              </a:rPr>
              <a:t> A solid cube of a material 1 cm on a side has 6 square centimeters of surface area, about equal to one side of half a stick of gum. But if that volume of 1 cubic centimeter were filled with cubes 1 mm on a side, that would be 1,000 millimeter-sized cubes (10 x 10 x 10), each one of which has a surface area of 6 square millimeters, for a total surface area of 60 square centimeters—about the same as one side of two-thirds of a 3” x 5” note card. </a:t>
            </a:r>
            <a:endParaRPr/>
          </a:p>
          <a:p>
            <a:pPr marL="91440" lvl="0" indent="-91440" algn="l" rtl="0">
              <a:lnSpc>
                <a:spcPct val="110000"/>
              </a:lnSpc>
              <a:spcBef>
                <a:spcPts val="1400"/>
              </a:spcBef>
              <a:spcAft>
                <a:spcPts val="0"/>
              </a:spcAft>
              <a:buSzPct val="100000"/>
              <a:buChar char=" "/>
            </a:pPr>
            <a:r>
              <a:rPr lang="en-US" b="0" i="0">
                <a:solidFill>
                  <a:srgbClr val="1B1B1B"/>
                </a:solidFill>
                <a:latin typeface="Source Sans Pro"/>
                <a:ea typeface="Source Sans Pro"/>
                <a:cs typeface="Source Sans Pro"/>
                <a:sym typeface="Source Sans Pro"/>
              </a:rPr>
              <a:t>When the 1 cubic centimeter is filled with micrometer-sized cubes—a trillion (10</a:t>
            </a:r>
            <a:r>
              <a:rPr lang="en-US" b="0" i="0" baseline="30000">
                <a:solidFill>
                  <a:srgbClr val="1B1B1B"/>
                </a:solidFill>
                <a:latin typeface="Source Sans Pro"/>
                <a:ea typeface="Source Sans Pro"/>
                <a:cs typeface="Source Sans Pro"/>
                <a:sym typeface="Source Sans Pro"/>
              </a:rPr>
              <a:t>12</a:t>
            </a:r>
            <a:r>
              <a:rPr lang="en-US" b="0" i="0">
                <a:solidFill>
                  <a:srgbClr val="1B1B1B"/>
                </a:solidFill>
                <a:latin typeface="Source Sans Pro"/>
                <a:ea typeface="Source Sans Pro"/>
                <a:cs typeface="Source Sans Pro"/>
                <a:sym typeface="Source Sans Pro"/>
              </a:rPr>
              <a:t>) of them, each with a surface area of 6 square micrometers—the total surface area amounts to 6 square meters, or about the area of the main bathroom in an average house.</a:t>
            </a:r>
            <a:endParaRPr/>
          </a:p>
          <a:p>
            <a:pPr marL="91440" lvl="0" indent="-91440" algn="l" rtl="0">
              <a:lnSpc>
                <a:spcPct val="110000"/>
              </a:lnSpc>
              <a:spcBef>
                <a:spcPts val="1400"/>
              </a:spcBef>
              <a:spcAft>
                <a:spcPts val="0"/>
              </a:spcAft>
              <a:buSzPct val="100000"/>
              <a:buChar char=" "/>
            </a:pPr>
            <a:r>
              <a:rPr lang="en-US" b="0" i="0">
                <a:solidFill>
                  <a:srgbClr val="1B1B1B"/>
                </a:solidFill>
                <a:latin typeface="Source Sans Pro"/>
                <a:ea typeface="Source Sans Pro"/>
                <a:cs typeface="Source Sans Pro"/>
                <a:sym typeface="Source Sans Pro"/>
              </a:rPr>
              <a:t> And when that single cubic centimeter of volume is filled with 1-nanometer-sized cubes—10</a:t>
            </a:r>
            <a:r>
              <a:rPr lang="en-US" b="0" i="0" baseline="30000">
                <a:solidFill>
                  <a:srgbClr val="1B1B1B"/>
                </a:solidFill>
                <a:latin typeface="Source Sans Pro"/>
                <a:ea typeface="Source Sans Pro"/>
                <a:cs typeface="Source Sans Pro"/>
                <a:sym typeface="Source Sans Pro"/>
              </a:rPr>
              <a:t>21</a:t>
            </a:r>
            <a:r>
              <a:rPr lang="en-US" b="0" i="0">
                <a:solidFill>
                  <a:srgbClr val="1B1B1B"/>
                </a:solidFill>
                <a:latin typeface="Source Sans Pro"/>
                <a:ea typeface="Source Sans Pro"/>
                <a:cs typeface="Source Sans Pro"/>
                <a:sym typeface="Source Sans Pro"/>
              </a:rPr>
              <a:t> of them, each with an area of 6 square nanometers—their total surface area comes to 6,000 square meters.</a:t>
            </a:r>
            <a:endParaRPr/>
          </a:p>
          <a:p>
            <a:pPr marL="91440" lvl="0" indent="-91440" algn="l" rtl="0">
              <a:lnSpc>
                <a:spcPct val="110000"/>
              </a:lnSpc>
              <a:spcBef>
                <a:spcPts val="1400"/>
              </a:spcBef>
              <a:spcAft>
                <a:spcPts val="0"/>
              </a:spcAft>
              <a:buSzPct val="100000"/>
              <a:buChar char=" "/>
            </a:pPr>
            <a:r>
              <a:rPr lang="en-US" b="0" i="0">
                <a:solidFill>
                  <a:srgbClr val="1B1B1B"/>
                </a:solidFill>
                <a:latin typeface="Source Sans Pro"/>
                <a:ea typeface="Source Sans Pro"/>
                <a:cs typeface="Source Sans Pro"/>
                <a:sym typeface="Source Sans Pro"/>
              </a:rPr>
              <a:t> In other words, a single cubic centimeter of cubic nanoparticles has a total surface area one-third larger than a football field! </a:t>
            </a:r>
            <a:endParaRPr/>
          </a:p>
          <a:p>
            <a:pPr marL="91440" lvl="0" indent="-12064" algn="l" rtl="0">
              <a:lnSpc>
                <a:spcPct val="110000"/>
              </a:lnSpc>
              <a:spcBef>
                <a:spcPts val="1400"/>
              </a:spcBef>
              <a:spcAft>
                <a:spcPts val="0"/>
              </a:spcAft>
              <a:buSzPct val="1000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28" descr="Nanocubes"/>
          <p:cNvPicPr preferRelativeResize="0">
            <a:picLocks noGrp="1"/>
          </p:cNvPicPr>
          <p:nvPr>
            <p:ph type="body" idx="1"/>
          </p:nvPr>
        </p:nvPicPr>
        <p:blipFill rotWithShape="1">
          <a:blip r:embed="rId3">
            <a:alphaModFix/>
          </a:blip>
          <a:srcRect/>
          <a:stretch/>
        </p:blipFill>
        <p:spPr>
          <a:xfrm>
            <a:off x="566670" y="283335"/>
            <a:ext cx="11062953" cy="58856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111bdd3a483_0_7"/>
          <p:cNvSpPr txBox="1">
            <a:spLocks noGrp="1"/>
          </p:cNvSpPr>
          <p:nvPr>
            <p:ph type="title"/>
          </p:nvPr>
        </p:nvSpPr>
        <p:spPr>
          <a:xfrm>
            <a:off x="1097277" y="286600"/>
            <a:ext cx="6639900" cy="1450800"/>
          </a:xfrm>
          <a:prstGeom prst="rect">
            <a:avLst/>
          </a:prstGeom>
        </p:spPr>
        <p:txBody>
          <a:bodyPr spcFirstLastPara="1" wrap="square" lIns="91425" tIns="45700" rIns="91425" bIns="45700" anchor="b" anchorCtr="0">
            <a:normAutofit/>
          </a:bodyPr>
          <a:lstStyle/>
          <a:p>
            <a:pPr marL="0" lvl="0" indent="0" algn="l" rtl="0">
              <a:lnSpc>
                <a:spcPct val="110000"/>
              </a:lnSpc>
              <a:spcBef>
                <a:spcPts val="1200"/>
              </a:spcBef>
              <a:spcAft>
                <a:spcPts val="200"/>
              </a:spcAft>
              <a:buClr>
                <a:schemeClr val="dk1"/>
              </a:buClr>
              <a:buSzPts val="1100"/>
              <a:buFont typeface="Arial"/>
              <a:buNone/>
            </a:pPr>
            <a:r>
              <a:rPr lang="en-US" sz="2000">
                <a:latin typeface="Arial"/>
                <a:ea typeface="Arial"/>
                <a:cs typeface="Arial"/>
                <a:sym typeface="Arial"/>
              </a:rPr>
              <a:t>Where are nanomaterials found?</a:t>
            </a:r>
            <a:endParaRPr/>
          </a:p>
        </p:txBody>
      </p:sp>
      <p:sp>
        <p:nvSpPr>
          <p:cNvPr id="128" name="Google Shape;128;g111bdd3a483_0_7"/>
          <p:cNvSpPr txBox="1">
            <a:spLocks noGrp="1"/>
          </p:cNvSpPr>
          <p:nvPr>
            <p:ph type="body" idx="1"/>
          </p:nvPr>
        </p:nvSpPr>
        <p:spPr>
          <a:xfrm>
            <a:off x="1097280" y="2108201"/>
            <a:ext cx="10058400" cy="3760800"/>
          </a:xfrm>
          <a:prstGeom prst="rect">
            <a:avLst/>
          </a:prstGeom>
        </p:spPr>
        <p:txBody>
          <a:bodyPr spcFirstLastPara="1" wrap="square" lIns="0" tIns="45700" rIns="0" bIns="45700" anchor="t" anchorCtr="0">
            <a:normAutofit/>
          </a:bodyPr>
          <a:lstStyle/>
          <a:p>
            <a:pPr marL="0" lvl="0" indent="0" algn="l" rtl="0">
              <a:spcBef>
                <a:spcPts val="1200"/>
              </a:spcBef>
              <a:spcAft>
                <a:spcPts val="0"/>
              </a:spcAft>
              <a:buNone/>
            </a:pPr>
            <a:r>
              <a:rPr lang="en-US"/>
              <a:t>Some nanomaterials occur naturally, but of particular interest are engineered nanomaterials (EN), which are designed for, and already being used in many commercial products and processes. </a:t>
            </a:r>
            <a:endParaRPr/>
          </a:p>
          <a:p>
            <a:pPr marL="0" lvl="0" indent="0" algn="l" rtl="0">
              <a:spcBef>
                <a:spcPts val="1200"/>
              </a:spcBef>
              <a:spcAft>
                <a:spcPts val="200"/>
              </a:spcAft>
              <a:buNone/>
            </a:pPr>
            <a:r>
              <a:rPr lang="en-US"/>
              <a:t>They can be found in such things as sunscreens, cosmetics, sporting goods, stain-resistant clothing, tires, electronics, as well as many other everyday items, and are used in medicine for purposes of diagnosis, imaging and drug delivery.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111bdd3a483_0_13"/>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lvl="0"/>
            <a:r>
              <a:rPr lang="en-US" dirty="0"/>
              <a:t>why materials at the </a:t>
            </a:r>
            <a:r>
              <a:rPr lang="en-US" dirty="0" err="1"/>
              <a:t>nano</a:t>
            </a:r>
            <a:r>
              <a:rPr lang="en-US" dirty="0"/>
              <a:t> scale can have different properties?</a:t>
            </a:r>
            <a:endParaRPr dirty="0"/>
          </a:p>
        </p:txBody>
      </p:sp>
      <p:sp>
        <p:nvSpPr>
          <p:cNvPr id="134" name="Google Shape;134;g111bdd3a483_0_13"/>
          <p:cNvSpPr txBox="1">
            <a:spLocks noGrp="1"/>
          </p:cNvSpPr>
          <p:nvPr>
            <p:ph type="body" idx="1"/>
          </p:nvPr>
        </p:nvSpPr>
        <p:spPr>
          <a:xfrm>
            <a:off x="1097280" y="2108201"/>
            <a:ext cx="10058400" cy="3760800"/>
          </a:xfrm>
          <a:prstGeom prst="rect">
            <a:avLst/>
          </a:prstGeom>
        </p:spPr>
        <p:txBody>
          <a:bodyPr spcFirstLastPara="1" wrap="square" lIns="0" tIns="45700" rIns="0" bIns="45700" anchor="t" anchorCtr="0">
            <a:normAutofit lnSpcReduction="10000"/>
          </a:bodyPr>
          <a:lstStyle/>
          <a:p>
            <a:pPr marL="0" lvl="0" indent="0" algn="l" rtl="0">
              <a:spcBef>
                <a:spcPts val="1200"/>
              </a:spcBef>
              <a:spcAft>
                <a:spcPts val="0"/>
              </a:spcAft>
              <a:buNone/>
            </a:pPr>
            <a:r>
              <a:rPr lang="en-US" dirty="0"/>
              <a:t>The two main reasons why materials at the </a:t>
            </a:r>
            <a:r>
              <a:rPr lang="en-US" dirty="0" err="1"/>
              <a:t>nano</a:t>
            </a:r>
            <a:r>
              <a:rPr lang="en-US" dirty="0"/>
              <a:t> scale can have different properties are increased relative surface area and new quantum effects.</a:t>
            </a:r>
          </a:p>
          <a:p>
            <a:pPr marL="0" lvl="0" indent="0" algn="l" rtl="0">
              <a:spcBef>
                <a:spcPts val="1200"/>
              </a:spcBef>
              <a:spcAft>
                <a:spcPts val="0"/>
              </a:spcAft>
              <a:buNone/>
            </a:pPr>
            <a:endParaRPr dirty="0"/>
          </a:p>
          <a:p>
            <a:pPr marL="0" lvl="0" indent="0" algn="l" rtl="0">
              <a:spcBef>
                <a:spcPts val="1200"/>
              </a:spcBef>
              <a:spcAft>
                <a:spcPts val="200"/>
              </a:spcAft>
              <a:buNone/>
            </a:pPr>
            <a:r>
              <a:rPr lang="en-US" dirty="0" err="1"/>
              <a:t>Nanomaterials</a:t>
            </a:r>
            <a:r>
              <a:rPr lang="en-US" dirty="0"/>
              <a:t> have a much greater surface area to volume ratio than their conventional forms, which can lead to greater chemical reactivity and affect their strength</a:t>
            </a:r>
            <a:r>
              <a:rPr lang="en-US"/>
              <a:t>. </a:t>
            </a:r>
          </a:p>
          <a:p>
            <a:pPr marL="0" lvl="0" indent="0" algn="l" rtl="0">
              <a:spcBef>
                <a:spcPts val="1200"/>
              </a:spcBef>
              <a:spcAft>
                <a:spcPts val="200"/>
              </a:spcAft>
              <a:buNone/>
            </a:pPr>
            <a:endParaRPr lang="en-US"/>
          </a:p>
          <a:p>
            <a:pPr marL="0" lvl="0" indent="0" algn="l" rtl="0">
              <a:spcBef>
                <a:spcPts val="1200"/>
              </a:spcBef>
              <a:spcAft>
                <a:spcPts val="200"/>
              </a:spcAft>
              <a:buNone/>
            </a:pPr>
            <a:r>
              <a:rPr lang="en-US" dirty="0"/>
              <a:t>Also at the </a:t>
            </a:r>
            <a:r>
              <a:rPr lang="en-US" dirty="0" err="1"/>
              <a:t>nano</a:t>
            </a:r>
            <a:r>
              <a:rPr lang="en-US" dirty="0"/>
              <a:t> scale, quantum effects can become much more important in determining the materials properties and characteristics, leading to novel optical, electrical and magnetic </a:t>
            </a:r>
            <a:r>
              <a:rPr lang="en-US" dirty="0" err="1"/>
              <a:t>behaviours</a:t>
            </a:r>
            <a:r>
              <a:rPr lang="en-US" dirty="0"/>
              <a:t>.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600"/>
              <a:buFont typeface="Geo"/>
              <a:buNone/>
            </a:pPr>
            <a:r>
              <a:rPr lang="en-US"/>
              <a:t>Origin of Nanomaterials</a:t>
            </a:r>
            <a:endParaRPr/>
          </a:p>
        </p:txBody>
      </p:sp>
      <p:sp>
        <p:nvSpPr>
          <p:cNvPr id="140" name="Google Shape;140;p3"/>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lnSpcReduction="10000"/>
          </a:bodyPr>
          <a:lstStyle/>
          <a:p>
            <a:pPr marL="91440" lvl="0" indent="-127000" algn="l" rtl="0">
              <a:lnSpc>
                <a:spcPct val="110000"/>
              </a:lnSpc>
              <a:spcBef>
                <a:spcPts val="0"/>
              </a:spcBef>
              <a:spcAft>
                <a:spcPts val="0"/>
              </a:spcAft>
              <a:buSzPts val="2000"/>
              <a:buChar char=" "/>
            </a:pPr>
            <a:r>
              <a:rPr lang="en-US"/>
              <a:t>The term nano is originated from the Greek word for dwarf or an abnormally short person. </a:t>
            </a:r>
            <a:endParaRPr/>
          </a:p>
          <a:p>
            <a:pPr marL="91440" lvl="0" indent="-127000" algn="l" rtl="0">
              <a:lnSpc>
                <a:spcPct val="110000"/>
              </a:lnSpc>
              <a:spcBef>
                <a:spcPts val="1400"/>
              </a:spcBef>
              <a:spcAft>
                <a:spcPts val="0"/>
              </a:spcAft>
              <a:buSzPts val="2000"/>
              <a:buChar char=" "/>
            </a:pPr>
            <a:r>
              <a:rPr lang="en-US"/>
              <a:t>It is used as a prefix for any unit such as a second or a meter, and it means a billionth (10−9 ) of that unit. </a:t>
            </a:r>
            <a:endParaRPr/>
          </a:p>
          <a:p>
            <a:pPr marL="91440" lvl="0" indent="-127000" algn="l" rtl="0">
              <a:lnSpc>
                <a:spcPct val="110000"/>
              </a:lnSpc>
              <a:spcBef>
                <a:spcPts val="1400"/>
              </a:spcBef>
              <a:spcAft>
                <a:spcPts val="0"/>
              </a:spcAft>
              <a:buSzPts val="2000"/>
              <a:buChar char=" "/>
            </a:pPr>
            <a:r>
              <a:rPr lang="en-US"/>
              <a:t> A nanometer (nm) is a billionth of a meter. In a broad term, </a:t>
            </a:r>
            <a:endParaRPr/>
          </a:p>
          <a:p>
            <a:pPr marL="91440" lvl="0" indent="-127000" algn="l" rtl="0">
              <a:lnSpc>
                <a:spcPct val="110000"/>
              </a:lnSpc>
              <a:spcBef>
                <a:spcPts val="1400"/>
              </a:spcBef>
              <a:spcAft>
                <a:spcPts val="0"/>
              </a:spcAft>
              <a:buSzPts val="2000"/>
              <a:buChar char=" "/>
            </a:pPr>
            <a:r>
              <a:rPr lang="en-US"/>
              <a:t>Nanomaterials are the materials with sizes of the individual grain or particle in the range of 1–100 nm at least in one dimension. </a:t>
            </a:r>
            <a:endParaRPr/>
          </a:p>
          <a:p>
            <a:pPr marL="91440" lvl="0" indent="-127000" algn="l" rtl="0">
              <a:lnSpc>
                <a:spcPct val="110000"/>
              </a:lnSpc>
              <a:spcBef>
                <a:spcPts val="1400"/>
              </a:spcBef>
              <a:spcAft>
                <a:spcPts val="0"/>
              </a:spcAft>
              <a:buSzPts val="2000"/>
              <a:buChar char=" "/>
            </a:pPr>
            <a:r>
              <a:rPr lang="en-US"/>
              <a:t>One nanometer is approximately the length equivalent to 10 hydrogen or 5 silicon atoms aligned in a line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4"/>
          <p:cNvSpPr txBox="1">
            <a:spLocks noGrp="1"/>
          </p:cNvSpPr>
          <p:nvPr>
            <p:ph type="body" idx="1"/>
          </p:nvPr>
        </p:nvSpPr>
        <p:spPr>
          <a:xfrm>
            <a:off x="1097280" y="553793"/>
            <a:ext cx="10058400" cy="5315300"/>
          </a:xfrm>
          <a:prstGeom prst="rect">
            <a:avLst/>
          </a:prstGeom>
          <a:noFill/>
          <a:ln>
            <a:noFill/>
          </a:ln>
        </p:spPr>
        <p:txBody>
          <a:bodyPr spcFirstLastPara="1" wrap="square" lIns="0" tIns="45700" rIns="0" bIns="45700" anchor="t" anchorCtr="0">
            <a:normAutofit/>
          </a:bodyPr>
          <a:lstStyle/>
          <a:p>
            <a:pPr marL="91440" lvl="0" indent="-127000" algn="l" rtl="0">
              <a:lnSpc>
                <a:spcPct val="110000"/>
              </a:lnSpc>
              <a:spcBef>
                <a:spcPts val="0"/>
              </a:spcBef>
              <a:spcAft>
                <a:spcPts val="0"/>
              </a:spcAft>
              <a:buSzPts val="2000"/>
              <a:buChar char=" "/>
            </a:pPr>
            <a:r>
              <a:rPr lang="en-US" b="1" i="0">
                <a:solidFill>
                  <a:srgbClr val="202124"/>
                </a:solidFill>
                <a:latin typeface="arial"/>
                <a:ea typeface="arial"/>
                <a:cs typeface="arial"/>
                <a:sym typeface="arial"/>
              </a:rPr>
              <a:t>Nano is</a:t>
            </a:r>
            <a:r>
              <a:rPr lang="en-US" b="0" i="0">
                <a:solidFill>
                  <a:srgbClr val="202124"/>
                </a:solidFill>
                <a:latin typeface="arial"/>
                <a:ea typeface="arial"/>
                <a:cs typeface="arial"/>
                <a:sym typeface="arial"/>
              </a:rPr>
              <a:t> an SI prefix and comes from the Greek word for dwarf - nanos. One nanometer </a:t>
            </a:r>
            <a:r>
              <a:rPr lang="en-US" b="1" i="0">
                <a:solidFill>
                  <a:srgbClr val="202124"/>
                </a:solidFill>
                <a:latin typeface="arial"/>
                <a:ea typeface="arial"/>
                <a:cs typeface="arial"/>
                <a:sym typeface="arial"/>
              </a:rPr>
              <a:t>is</a:t>
            </a:r>
            <a:r>
              <a:rPr lang="en-US" b="0" i="0">
                <a:solidFill>
                  <a:srgbClr val="202124"/>
                </a:solidFill>
                <a:latin typeface="arial"/>
                <a:ea typeface="arial"/>
                <a:cs typeface="arial"/>
                <a:sym typeface="arial"/>
              </a:rPr>
              <a:t> 10</a:t>
            </a:r>
            <a:r>
              <a:rPr lang="en-US" b="0" i="0" baseline="30000">
                <a:solidFill>
                  <a:srgbClr val="202124"/>
                </a:solidFill>
                <a:latin typeface="arial"/>
                <a:ea typeface="arial"/>
                <a:cs typeface="arial"/>
                <a:sym typeface="arial"/>
              </a:rPr>
              <a:t>-9</a:t>
            </a:r>
            <a:r>
              <a:rPr lang="en-US" b="0" i="0">
                <a:solidFill>
                  <a:srgbClr val="202124"/>
                </a:solidFill>
                <a:latin typeface="arial"/>
                <a:ea typeface="arial"/>
                <a:cs typeface="arial"/>
                <a:sym typeface="arial"/>
              </a:rPr>
              <a:t> meters or about 3 atoms long. At first, it can be hard to comprehend the nanoscale because it </a:t>
            </a:r>
            <a:r>
              <a:rPr lang="en-US" b="1" i="0">
                <a:solidFill>
                  <a:srgbClr val="202124"/>
                </a:solidFill>
                <a:latin typeface="arial"/>
                <a:ea typeface="arial"/>
                <a:cs typeface="arial"/>
                <a:sym typeface="arial"/>
              </a:rPr>
              <a:t>is</a:t>
            </a:r>
            <a:r>
              <a:rPr lang="en-US" b="0" i="0">
                <a:solidFill>
                  <a:srgbClr val="202124"/>
                </a:solidFill>
                <a:latin typeface="arial"/>
                <a:ea typeface="arial"/>
                <a:cs typeface="arial"/>
                <a:sym typeface="arial"/>
              </a:rPr>
              <a:t> so much smaller than our everyday experience.</a:t>
            </a:r>
            <a:endParaRPr/>
          </a:p>
          <a:p>
            <a:pPr marL="91440" lvl="0" indent="0" algn="l" rtl="0">
              <a:lnSpc>
                <a:spcPct val="110000"/>
              </a:lnSpc>
              <a:spcBef>
                <a:spcPts val="1400"/>
              </a:spcBef>
              <a:spcAft>
                <a:spcPts val="0"/>
              </a:spcAft>
              <a:buSzPts val="2000"/>
              <a:buNone/>
            </a:pPr>
            <a:endParaRPr>
              <a:solidFill>
                <a:srgbClr val="202124"/>
              </a:solidFill>
              <a:latin typeface="arial"/>
              <a:ea typeface="arial"/>
              <a:cs typeface="arial"/>
              <a:sym typeface="arial"/>
            </a:endParaRPr>
          </a:p>
          <a:p>
            <a:pPr marL="91440" lvl="0" indent="0" algn="l" rtl="0">
              <a:lnSpc>
                <a:spcPct val="110000"/>
              </a:lnSpc>
              <a:spcBef>
                <a:spcPts val="1400"/>
              </a:spcBef>
              <a:spcAft>
                <a:spcPts val="0"/>
              </a:spcAft>
              <a:buSzPts val="2000"/>
              <a:buNone/>
            </a:pPr>
            <a:endParaRPr b="0" i="0">
              <a:solidFill>
                <a:srgbClr val="202124"/>
              </a:solidFill>
              <a:latin typeface="arial"/>
              <a:ea typeface="arial"/>
              <a:cs typeface="arial"/>
              <a:sym typeface="arial"/>
            </a:endParaRPr>
          </a:p>
          <a:p>
            <a:pPr marL="91440" lvl="0" indent="0" algn="l" rtl="0">
              <a:lnSpc>
                <a:spcPct val="110000"/>
              </a:lnSpc>
              <a:spcBef>
                <a:spcPts val="1400"/>
              </a:spcBef>
              <a:spcAft>
                <a:spcPts val="0"/>
              </a:spcAft>
              <a:buSzPts val="2000"/>
              <a:buNone/>
            </a:pPr>
            <a:endParaRPr>
              <a:solidFill>
                <a:srgbClr val="202124"/>
              </a:solidFill>
              <a:latin typeface="arial"/>
              <a:ea typeface="arial"/>
              <a:cs typeface="arial"/>
              <a:sym typeface="arial"/>
            </a:endParaRPr>
          </a:p>
          <a:p>
            <a:pPr marL="91440" lvl="0" indent="0" algn="l" rtl="0">
              <a:lnSpc>
                <a:spcPct val="110000"/>
              </a:lnSpc>
              <a:spcBef>
                <a:spcPts val="1400"/>
              </a:spcBef>
              <a:spcAft>
                <a:spcPts val="0"/>
              </a:spcAft>
              <a:buSzPts val="2000"/>
              <a:buNone/>
            </a:pPr>
            <a:endParaRPr b="0" i="0">
              <a:solidFill>
                <a:srgbClr val="202124"/>
              </a:solidFill>
              <a:latin typeface="arial"/>
              <a:ea typeface="arial"/>
              <a:cs typeface="arial"/>
              <a:sym typeface="arial"/>
            </a:endParaRPr>
          </a:p>
          <a:p>
            <a:pPr marL="91440" lvl="0" indent="0" algn="l" rtl="0">
              <a:lnSpc>
                <a:spcPct val="110000"/>
              </a:lnSpc>
              <a:spcBef>
                <a:spcPts val="1400"/>
              </a:spcBef>
              <a:spcAft>
                <a:spcPts val="0"/>
              </a:spcAft>
              <a:buSzPts val="2000"/>
              <a:buNone/>
            </a:pPr>
            <a:endParaRPr b="0" i="0">
              <a:solidFill>
                <a:srgbClr val="202124"/>
              </a:solidFill>
              <a:latin typeface="arial"/>
              <a:ea typeface="arial"/>
              <a:cs typeface="arial"/>
              <a:sym typeface="arial"/>
            </a:endParaRPr>
          </a:p>
          <a:p>
            <a:pPr marL="91440" lvl="0" indent="-127000" algn="l" rtl="0">
              <a:lnSpc>
                <a:spcPct val="110000"/>
              </a:lnSpc>
              <a:spcBef>
                <a:spcPts val="1400"/>
              </a:spcBef>
              <a:spcAft>
                <a:spcPts val="0"/>
              </a:spcAft>
              <a:buSzPts val="2000"/>
              <a:buChar char=" "/>
            </a:pPr>
            <a:r>
              <a:rPr lang="en-US" b="0" i="0">
                <a:solidFill>
                  <a:srgbClr val="202124"/>
                </a:solidFill>
                <a:latin typeface="arial"/>
                <a:ea typeface="arial"/>
                <a:cs typeface="arial"/>
                <a:sym typeface="arial"/>
              </a:rPr>
              <a:t>The word </a:t>
            </a:r>
            <a:r>
              <a:rPr lang="en-US" b="1" i="0">
                <a:solidFill>
                  <a:srgbClr val="202124"/>
                </a:solidFill>
                <a:latin typeface="arial"/>
                <a:ea typeface="arial"/>
                <a:cs typeface="arial"/>
                <a:sym typeface="arial"/>
              </a:rPr>
              <a:t>nano</a:t>
            </a:r>
            <a:r>
              <a:rPr lang="en-US" b="0" i="0">
                <a:solidFill>
                  <a:srgbClr val="202124"/>
                </a:solidFill>
                <a:latin typeface="arial"/>
                <a:ea typeface="arial"/>
                <a:cs typeface="arial"/>
                <a:sym typeface="arial"/>
              </a:rPr>
              <a:t> is a scientific prefix that stands for 10</a:t>
            </a:r>
            <a:r>
              <a:rPr lang="en-US" b="0" i="0" baseline="30000">
                <a:solidFill>
                  <a:srgbClr val="202124"/>
                </a:solidFill>
                <a:latin typeface="arial"/>
                <a:ea typeface="arial"/>
                <a:cs typeface="arial"/>
                <a:sym typeface="arial"/>
              </a:rPr>
              <a:t>-9 </a:t>
            </a:r>
            <a:r>
              <a:rPr lang="en-US" b="0" i="0">
                <a:solidFill>
                  <a:srgbClr val="202124"/>
                </a:solidFill>
                <a:latin typeface="arial"/>
                <a:ea typeface="arial"/>
                <a:cs typeface="arial"/>
                <a:sym typeface="arial"/>
              </a:rPr>
              <a:t>or one-billionth; the word itself comes from the Greek word nanos, </a:t>
            </a:r>
            <a:r>
              <a:rPr lang="en-US" b="1" i="0">
                <a:solidFill>
                  <a:srgbClr val="202124"/>
                </a:solidFill>
                <a:latin typeface="arial"/>
                <a:ea typeface="arial"/>
                <a:cs typeface="arial"/>
                <a:sym typeface="arial"/>
              </a:rPr>
              <a:t>meaning</a:t>
            </a:r>
            <a:r>
              <a:rPr lang="en-US" b="0" i="0">
                <a:solidFill>
                  <a:srgbClr val="202124"/>
                </a:solidFill>
                <a:latin typeface="arial"/>
                <a:ea typeface="arial"/>
                <a:cs typeface="arial"/>
                <a:sym typeface="arial"/>
              </a:rPr>
              <a:t> dwarf. “Structures, devices, and systems having novel properties and functions due to the arrangement of their atoms on the 1 to 100 nanometer scale.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600"/>
              <a:buFont typeface="Geo"/>
              <a:buNone/>
            </a:pPr>
            <a:r>
              <a:rPr lang="en-US"/>
              <a:t>What is nanomaterial?</a:t>
            </a:r>
            <a:endParaRPr/>
          </a:p>
        </p:txBody>
      </p:sp>
      <p:sp>
        <p:nvSpPr>
          <p:cNvPr id="151" name="Google Shape;151;p5"/>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p>
            <a:pPr marL="91440" lvl="0" indent="-127000" algn="l" rtl="0">
              <a:lnSpc>
                <a:spcPct val="110000"/>
              </a:lnSpc>
              <a:spcBef>
                <a:spcPts val="0"/>
              </a:spcBef>
              <a:spcAft>
                <a:spcPts val="0"/>
              </a:spcAft>
              <a:buSzPts val="2000"/>
              <a:buChar char=" "/>
            </a:pPr>
            <a:r>
              <a:rPr lang="en-US"/>
              <a:t>A nanomaterial is often characterized by a dimension linked either to the dimension of the salient nanofeatures making up the material or to their organization.</a:t>
            </a:r>
            <a:endParaRPr/>
          </a:p>
          <a:p>
            <a:pPr marL="91440" lvl="0" indent="0" algn="l" rtl="0">
              <a:lnSpc>
                <a:spcPct val="110000"/>
              </a:lnSpc>
              <a:spcBef>
                <a:spcPts val="1400"/>
              </a:spcBef>
              <a:spcAft>
                <a:spcPts val="0"/>
              </a:spcAft>
              <a:buSzPts val="2000"/>
              <a:buNone/>
            </a:pPr>
            <a:endParaRPr/>
          </a:p>
          <a:p>
            <a:pPr marL="91440" lvl="0" indent="0" algn="l" rtl="0">
              <a:lnSpc>
                <a:spcPct val="110000"/>
              </a:lnSpc>
              <a:spcBef>
                <a:spcPts val="1400"/>
              </a:spcBef>
              <a:spcAft>
                <a:spcPts val="0"/>
              </a:spcAft>
              <a:buSzPts val="2000"/>
              <a:buNone/>
            </a:pPr>
            <a:endParaRPr/>
          </a:p>
          <a:p>
            <a:pPr marL="91440" lvl="0" indent="0" algn="l" rtl="0">
              <a:lnSpc>
                <a:spcPct val="110000"/>
              </a:lnSpc>
              <a:spcBef>
                <a:spcPts val="1400"/>
              </a:spcBef>
              <a:spcAft>
                <a:spcPts val="0"/>
              </a:spcAft>
              <a:buSzPts val="2000"/>
              <a:buNone/>
            </a:pPr>
            <a:endParaRPr/>
          </a:p>
          <a:p>
            <a:pPr marL="91440" lvl="0" indent="-127000" algn="l" rtl="0">
              <a:lnSpc>
                <a:spcPct val="110000"/>
              </a:lnSpc>
              <a:spcBef>
                <a:spcPts val="1400"/>
              </a:spcBef>
              <a:spcAft>
                <a:spcPts val="0"/>
              </a:spcAft>
              <a:buSzPts val="2000"/>
              <a:buChar char=" "/>
            </a:pPr>
            <a:r>
              <a:rPr lang="en-US"/>
              <a:t> When some interesting property of a material emerges from the organization or pattern of random or well-ordered nanopatterns, the resultant material is referred to as nanostructure or nanostructured material.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600"/>
              <a:buFont typeface="Geo"/>
              <a:buNone/>
            </a:pPr>
            <a:r>
              <a:rPr lang="en-US"/>
              <a:t>Synthesis of Nanomaterials</a:t>
            </a:r>
            <a:endParaRPr/>
          </a:p>
        </p:txBody>
      </p:sp>
      <p:sp>
        <p:nvSpPr>
          <p:cNvPr id="157" name="Google Shape;157;p6"/>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p>
            <a:pPr marL="91440" lvl="0" indent="-127000" algn="l" rtl="0">
              <a:lnSpc>
                <a:spcPct val="110000"/>
              </a:lnSpc>
              <a:spcBef>
                <a:spcPts val="0"/>
              </a:spcBef>
              <a:spcAft>
                <a:spcPts val="0"/>
              </a:spcAft>
              <a:buSzPts val="2000"/>
              <a:buChar char=" "/>
            </a:pPr>
            <a:r>
              <a:rPr lang="en-US"/>
              <a:t>Some of those methods are top-down and bottom-up approaches.</a:t>
            </a:r>
            <a:endParaRPr/>
          </a:p>
          <a:p>
            <a:pPr marL="91440" lvl="0" indent="-127000" algn="l" rtl="0">
              <a:lnSpc>
                <a:spcPct val="110000"/>
              </a:lnSpc>
              <a:spcBef>
                <a:spcPts val="1400"/>
              </a:spcBef>
              <a:spcAft>
                <a:spcPts val="0"/>
              </a:spcAft>
              <a:buSzPts val="2000"/>
              <a:buChar char=" "/>
            </a:pPr>
            <a:r>
              <a:rPr lang="en-US"/>
              <a:t> Top-down includes mechanical alloying, nanolithography, electron-beam lithography, x-ray lithography techniques, soft lithography, and severe plastic deformation. </a:t>
            </a:r>
            <a:endParaRPr/>
          </a:p>
          <a:p>
            <a:pPr marL="91440" lvl="0" indent="-127000" algn="l" rtl="0">
              <a:lnSpc>
                <a:spcPct val="110000"/>
              </a:lnSpc>
              <a:spcBef>
                <a:spcPts val="1400"/>
              </a:spcBef>
              <a:spcAft>
                <a:spcPts val="0"/>
              </a:spcAft>
              <a:buSzPts val="2000"/>
              <a:buChar char=" "/>
            </a:pPr>
            <a:r>
              <a:rPr lang="en-US"/>
              <a:t>The bottom-up approach includes synthesis of nanoparticles by physical vapor deposition, chemical vapor deposition, colloidal route, green chemistry route, and sol-gel method, where there is buildup of atoms or molecules layer by layer. </a:t>
            </a:r>
            <a:endParaRPr/>
          </a:p>
          <a:p>
            <a:pPr marL="91440" lvl="0" indent="-127000" algn="l" rtl="0">
              <a:lnSpc>
                <a:spcPct val="110000"/>
              </a:lnSpc>
              <a:spcBef>
                <a:spcPts val="1400"/>
              </a:spcBef>
              <a:spcAft>
                <a:spcPts val="0"/>
              </a:spcAft>
              <a:buSzPts val="2000"/>
              <a:buChar char=" "/>
            </a:pPr>
            <a:r>
              <a:rPr lang="en-US"/>
              <a:t>In general, nanoparticles or nanoplatelets or nanotubes are energetically not favorable and therefore their properties have been exploited by embedding them in polymer or metal or ceramic matrices to make them thermodynamically stable nanocomposite</a:t>
            </a:r>
            <a:endParaRPr/>
          </a:p>
        </p:txBody>
      </p:sp>
    </p:spTree>
  </p:cSld>
  <p:clrMapOvr>
    <a:masterClrMapping/>
  </p:clrMapOvr>
</p:sld>
</file>

<file path=ppt/theme/theme1.xml><?xml version="1.0" encoding="utf-8"?>
<a:theme xmlns:a="http://schemas.openxmlformats.org/drawingml/2006/main" name="RetrospectVTI">
  <a:themeElements>
    <a:clrScheme name="Custom 40">
      <a:dk1>
        <a:srgbClr val="000000"/>
      </a:dk1>
      <a:lt1>
        <a:srgbClr val="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2110</Words>
  <Application>Microsoft Office PowerPoint</Application>
  <PresentationFormat>Widescreen</PresentationFormat>
  <Paragraphs>115</Paragraphs>
  <Slides>34</Slides>
  <Notes>34</Notes>
  <HiddenSlides>0</HiddenSlides>
  <MMClips>0</MMClip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RetrospectVTI</vt:lpstr>
      <vt:lpstr>RetrospectVTI</vt:lpstr>
      <vt:lpstr>Introduction to Nanomaterials and Nanotechnology</vt:lpstr>
      <vt:lpstr>PowerPoint Presentation</vt:lpstr>
      <vt:lpstr>What are nanomaterials? </vt:lpstr>
      <vt:lpstr>Where are nanomaterials found?</vt:lpstr>
      <vt:lpstr>why materials at the nano scale can have different properties?</vt:lpstr>
      <vt:lpstr>Origin of Nanomaterials</vt:lpstr>
      <vt:lpstr>PowerPoint Presentation</vt:lpstr>
      <vt:lpstr>What is nanomaterial?</vt:lpstr>
      <vt:lpstr>Synthesis of Nanomaterials</vt:lpstr>
      <vt:lpstr>Classification of Nanomaterials </vt:lpstr>
      <vt:lpstr>PowerPoint Presentation</vt:lpstr>
      <vt:lpstr>PowerPoint Presentation</vt:lpstr>
      <vt:lpstr>Classification of Nanomaterials </vt:lpstr>
      <vt:lpstr>PowerPoint Presentation</vt:lpstr>
      <vt:lpstr>PowerPoint Presentation</vt:lpstr>
      <vt:lpstr>2-D Nanomaterials  </vt:lpstr>
      <vt:lpstr>3-D Nanomaterials  </vt:lpstr>
      <vt:lpstr>PowerPoint Presentation</vt:lpstr>
      <vt:lpstr>Nanotechnology in the Twenty-First Century</vt:lpstr>
      <vt:lpstr>PowerPoint Presentation</vt:lpstr>
      <vt:lpstr>PowerPoint Presentation</vt:lpstr>
      <vt:lpstr>Size Effect on GBs ( Grain Boundaries)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Scale at which Surfaces and Interfaces Play a Large Role in Materials Properties and Interactions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Nanomaterials and Nanotechnology</dc:title>
  <dc:creator>SWAROOP</dc:creator>
  <cp:lastModifiedBy>rahichauhan36@gmail.com</cp:lastModifiedBy>
  <cp:revision>2</cp:revision>
  <dcterms:created xsi:type="dcterms:W3CDTF">2021-03-19T14:06:09Z</dcterms:created>
  <dcterms:modified xsi:type="dcterms:W3CDTF">2022-08-01T08:39:58Z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